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6" r:id="rId1"/>
  </p:sldMasterIdLst>
  <p:notesMasterIdLst>
    <p:notesMasterId r:id="rId26"/>
  </p:notesMasterIdLst>
  <p:sldIdLst>
    <p:sldId id="256" r:id="rId2"/>
    <p:sldId id="277" r:id="rId3"/>
    <p:sldId id="278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84" r:id="rId25"/>
  </p:sldIdLst>
  <p:sldSz cx="12192000" cy="6858000"/>
  <p:notesSz cx="12192000" cy="6858000"/>
  <p:embeddedFontLs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Century Gothic" panose="020B0502020202020204" pitchFamily="34" charset="0"/>
      <p:regular r:id="rId31"/>
      <p:bold r:id="rId32"/>
      <p:italic r:id="rId33"/>
      <p:boldItalic r:id="rId34"/>
    </p:embeddedFont>
    <p:embeddedFont>
      <p:font typeface="Open Sans" panose="020B0606030504020204" pitchFamily="34" charset="0"/>
      <p:regular r:id="rId35"/>
    </p:embeddedFont>
    <p:embeddedFont>
      <p:font typeface="Wingdings 3" panose="05040102010807070707" pitchFamily="18" charset="2"/>
      <p:regular r:id="rId36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MAY SHARMA" initials="AS" lastIdx="1" clrIdx="0">
    <p:extLst>
      <p:ext uri="{19B8F6BF-5375-455C-9EA6-DF929625EA0E}">
        <p15:presenceInfo xmlns:p15="http://schemas.microsoft.com/office/powerpoint/2012/main" userId="AMAY SHARM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>
      <p:cViewPr varScale="1">
        <p:scale>
          <a:sx n="60" d="100"/>
          <a:sy n="60" d="100"/>
        </p:scale>
        <p:origin x="840" y="5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AE8D7A-794D-432D-AC8C-69DE9AF5BBE0}" type="datetimeFigureOut">
              <a:rPr lang="en-IN" smtClean="0"/>
              <a:t>24-08-2022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C3AE7A-1F09-4A44-8708-B90DE1F5D09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757165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C3AE7A-1F09-4A44-8708-B90DE1F5D091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647752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8/24/2022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lang="en-US"/>
              <a:t>Proprietary</a:t>
            </a:r>
            <a:r>
              <a:rPr lang="en-US" spc="-35"/>
              <a:t> </a:t>
            </a:r>
            <a:r>
              <a:rPr lang="en-US"/>
              <a:t>content.</a:t>
            </a:r>
            <a:r>
              <a:rPr lang="en-US" spc="-20"/>
              <a:t> </a:t>
            </a:r>
            <a:r>
              <a:rPr lang="en-US"/>
              <a:t>©</a:t>
            </a:r>
            <a:r>
              <a:rPr lang="en-US" spc="-20"/>
              <a:t> </a:t>
            </a:r>
            <a:r>
              <a:rPr lang="en-US"/>
              <a:t>Great</a:t>
            </a:r>
            <a:r>
              <a:rPr lang="en-US" spc="-25"/>
              <a:t> </a:t>
            </a:r>
            <a:r>
              <a:rPr lang="en-US"/>
              <a:t>Learning.</a:t>
            </a:r>
            <a:r>
              <a:rPr lang="en-US" spc="-20"/>
              <a:t> </a:t>
            </a:r>
            <a:r>
              <a:rPr lang="en-US"/>
              <a:t>All</a:t>
            </a:r>
            <a:r>
              <a:rPr lang="en-US" spc="-20"/>
              <a:t> </a:t>
            </a:r>
            <a:r>
              <a:rPr lang="en-US"/>
              <a:t>Rights</a:t>
            </a:r>
            <a:r>
              <a:rPr lang="en-US" spc="-20"/>
              <a:t> </a:t>
            </a:r>
            <a:r>
              <a:rPr lang="en-US"/>
              <a:t>Reserved.</a:t>
            </a:r>
            <a:r>
              <a:rPr lang="en-US" spc="-20"/>
              <a:t> </a:t>
            </a:r>
            <a:r>
              <a:rPr lang="en-US"/>
              <a:t>Unauthorized</a:t>
            </a:r>
            <a:r>
              <a:rPr lang="en-US" spc="-20"/>
              <a:t> </a:t>
            </a:r>
            <a:r>
              <a:rPr lang="en-US"/>
              <a:t>use</a:t>
            </a:r>
            <a:r>
              <a:rPr lang="en-US" spc="-20"/>
              <a:t> </a:t>
            </a:r>
            <a:r>
              <a:rPr lang="en-US"/>
              <a:t>or</a:t>
            </a:r>
            <a:r>
              <a:rPr lang="en-US" spc="-20"/>
              <a:t> </a:t>
            </a:r>
            <a:r>
              <a:rPr lang="en-US"/>
              <a:t>distribution</a:t>
            </a:r>
            <a:r>
              <a:rPr lang="en-US" spc="-15"/>
              <a:t> </a:t>
            </a:r>
            <a:r>
              <a:rPr lang="en-US" spc="-10"/>
              <a:t>prohibited.</a:t>
            </a:r>
            <a:endParaRPr lang="en-US" spc="-1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033357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8/24/2022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lang="en-US"/>
              <a:t>Proprietary</a:t>
            </a:r>
            <a:r>
              <a:rPr lang="en-US" spc="-35"/>
              <a:t> </a:t>
            </a:r>
            <a:r>
              <a:rPr lang="en-US"/>
              <a:t>content.</a:t>
            </a:r>
            <a:r>
              <a:rPr lang="en-US" spc="-20"/>
              <a:t> </a:t>
            </a:r>
            <a:r>
              <a:rPr lang="en-US"/>
              <a:t>©</a:t>
            </a:r>
            <a:r>
              <a:rPr lang="en-US" spc="-20"/>
              <a:t> </a:t>
            </a:r>
            <a:r>
              <a:rPr lang="en-US"/>
              <a:t>Great</a:t>
            </a:r>
            <a:r>
              <a:rPr lang="en-US" spc="-25"/>
              <a:t> </a:t>
            </a:r>
            <a:r>
              <a:rPr lang="en-US"/>
              <a:t>Learning.</a:t>
            </a:r>
            <a:r>
              <a:rPr lang="en-US" spc="-20"/>
              <a:t> </a:t>
            </a:r>
            <a:r>
              <a:rPr lang="en-US"/>
              <a:t>All</a:t>
            </a:r>
            <a:r>
              <a:rPr lang="en-US" spc="-20"/>
              <a:t> </a:t>
            </a:r>
            <a:r>
              <a:rPr lang="en-US"/>
              <a:t>Rights</a:t>
            </a:r>
            <a:r>
              <a:rPr lang="en-US" spc="-20"/>
              <a:t> </a:t>
            </a:r>
            <a:r>
              <a:rPr lang="en-US"/>
              <a:t>Reserved.</a:t>
            </a:r>
            <a:r>
              <a:rPr lang="en-US" spc="-20"/>
              <a:t> </a:t>
            </a:r>
            <a:r>
              <a:rPr lang="en-US"/>
              <a:t>Unauthorized</a:t>
            </a:r>
            <a:r>
              <a:rPr lang="en-US" spc="-20"/>
              <a:t> </a:t>
            </a:r>
            <a:r>
              <a:rPr lang="en-US"/>
              <a:t>use</a:t>
            </a:r>
            <a:r>
              <a:rPr lang="en-US" spc="-20"/>
              <a:t> </a:t>
            </a:r>
            <a:r>
              <a:rPr lang="en-US"/>
              <a:t>or</a:t>
            </a:r>
            <a:r>
              <a:rPr lang="en-US" spc="-20"/>
              <a:t> </a:t>
            </a:r>
            <a:r>
              <a:rPr lang="en-US"/>
              <a:t>distribution</a:t>
            </a:r>
            <a:r>
              <a:rPr lang="en-US" spc="-15"/>
              <a:t> </a:t>
            </a:r>
            <a:r>
              <a:rPr lang="en-US" spc="-10"/>
              <a:t>prohibited.</a:t>
            </a:r>
            <a:endParaRPr lang="en-US" spc="-1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626734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8/24/2022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lang="en-US"/>
              <a:t>Proprietary</a:t>
            </a:r>
            <a:r>
              <a:rPr lang="en-US" spc="-35"/>
              <a:t> </a:t>
            </a:r>
            <a:r>
              <a:rPr lang="en-US"/>
              <a:t>content.</a:t>
            </a:r>
            <a:r>
              <a:rPr lang="en-US" spc="-20"/>
              <a:t> </a:t>
            </a:r>
            <a:r>
              <a:rPr lang="en-US"/>
              <a:t>©</a:t>
            </a:r>
            <a:r>
              <a:rPr lang="en-US" spc="-20"/>
              <a:t> </a:t>
            </a:r>
            <a:r>
              <a:rPr lang="en-US"/>
              <a:t>Great</a:t>
            </a:r>
            <a:r>
              <a:rPr lang="en-US" spc="-25"/>
              <a:t> </a:t>
            </a:r>
            <a:r>
              <a:rPr lang="en-US"/>
              <a:t>Learning.</a:t>
            </a:r>
            <a:r>
              <a:rPr lang="en-US" spc="-20"/>
              <a:t> </a:t>
            </a:r>
            <a:r>
              <a:rPr lang="en-US"/>
              <a:t>All</a:t>
            </a:r>
            <a:r>
              <a:rPr lang="en-US" spc="-20"/>
              <a:t> </a:t>
            </a:r>
            <a:r>
              <a:rPr lang="en-US"/>
              <a:t>Rights</a:t>
            </a:r>
            <a:r>
              <a:rPr lang="en-US" spc="-20"/>
              <a:t> </a:t>
            </a:r>
            <a:r>
              <a:rPr lang="en-US"/>
              <a:t>Reserved.</a:t>
            </a:r>
            <a:r>
              <a:rPr lang="en-US" spc="-20"/>
              <a:t> </a:t>
            </a:r>
            <a:r>
              <a:rPr lang="en-US"/>
              <a:t>Unauthorized</a:t>
            </a:r>
            <a:r>
              <a:rPr lang="en-US" spc="-20"/>
              <a:t> </a:t>
            </a:r>
            <a:r>
              <a:rPr lang="en-US"/>
              <a:t>use</a:t>
            </a:r>
            <a:r>
              <a:rPr lang="en-US" spc="-20"/>
              <a:t> </a:t>
            </a:r>
            <a:r>
              <a:rPr lang="en-US"/>
              <a:t>or</a:t>
            </a:r>
            <a:r>
              <a:rPr lang="en-US" spc="-20"/>
              <a:t> </a:t>
            </a:r>
            <a:r>
              <a:rPr lang="en-US"/>
              <a:t>distribution</a:t>
            </a:r>
            <a:r>
              <a:rPr lang="en-US" spc="-15"/>
              <a:t> </a:t>
            </a:r>
            <a:r>
              <a:rPr lang="en-US" spc="-10"/>
              <a:t>prohibited.</a:t>
            </a:r>
            <a:endParaRPr lang="en-US" spc="-1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333264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8/24/2022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lang="en-US"/>
              <a:t>Proprietary</a:t>
            </a:r>
            <a:r>
              <a:rPr lang="en-US" spc="-35"/>
              <a:t> </a:t>
            </a:r>
            <a:r>
              <a:rPr lang="en-US"/>
              <a:t>content.</a:t>
            </a:r>
            <a:r>
              <a:rPr lang="en-US" spc="-20"/>
              <a:t> </a:t>
            </a:r>
            <a:r>
              <a:rPr lang="en-US"/>
              <a:t>©</a:t>
            </a:r>
            <a:r>
              <a:rPr lang="en-US" spc="-20"/>
              <a:t> </a:t>
            </a:r>
            <a:r>
              <a:rPr lang="en-US"/>
              <a:t>Great</a:t>
            </a:r>
            <a:r>
              <a:rPr lang="en-US" spc="-25"/>
              <a:t> </a:t>
            </a:r>
            <a:r>
              <a:rPr lang="en-US"/>
              <a:t>Learning.</a:t>
            </a:r>
            <a:r>
              <a:rPr lang="en-US" spc="-20"/>
              <a:t> </a:t>
            </a:r>
            <a:r>
              <a:rPr lang="en-US"/>
              <a:t>All</a:t>
            </a:r>
            <a:r>
              <a:rPr lang="en-US" spc="-20"/>
              <a:t> </a:t>
            </a:r>
            <a:r>
              <a:rPr lang="en-US"/>
              <a:t>Rights</a:t>
            </a:r>
            <a:r>
              <a:rPr lang="en-US" spc="-20"/>
              <a:t> </a:t>
            </a:r>
            <a:r>
              <a:rPr lang="en-US"/>
              <a:t>Reserved.</a:t>
            </a:r>
            <a:r>
              <a:rPr lang="en-US" spc="-20"/>
              <a:t> </a:t>
            </a:r>
            <a:r>
              <a:rPr lang="en-US"/>
              <a:t>Unauthorized</a:t>
            </a:r>
            <a:r>
              <a:rPr lang="en-US" spc="-20"/>
              <a:t> </a:t>
            </a:r>
            <a:r>
              <a:rPr lang="en-US"/>
              <a:t>use</a:t>
            </a:r>
            <a:r>
              <a:rPr lang="en-US" spc="-20"/>
              <a:t> </a:t>
            </a:r>
            <a:r>
              <a:rPr lang="en-US"/>
              <a:t>or</a:t>
            </a:r>
            <a:r>
              <a:rPr lang="en-US" spc="-20"/>
              <a:t> </a:t>
            </a:r>
            <a:r>
              <a:rPr lang="en-US"/>
              <a:t>distribution</a:t>
            </a:r>
            <a:r>
              <a:rPr lang="en-US" spc="-15"/>
              <a:t> </a:t>
            </a:r>
            <a:r>
              <a:rPr lang="en-US" spc="-10"/>
              <a:t>prohibited.</a:t>
            </a:r>
            <a:endParaRPr lang="en-US" spc="-1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738849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8/24/2022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lang="en-US"/>
              <a:t>Proprietary</a:t>
            </a:r>
            <a:r>
              <a:rPr lang="en-US" spc="-35"/>
              <a:t> </a:t>
            </a:r>
            <a:r>
              <a:rPr lang="en-US"/>
              <a:t>content.</a:t>
            </a:r>
            <a:r>
              <a:rPr lang="en-US" spc="-20"/>
              <a:t> </a:t>
            </a:r>
            <a:r>
              <a:rPr lang="en-US"/>
              <a:t>©</a:t>
            </a:r>
            <a:r>
              <a:rPr lang="en-US" spc="-20"/>
              <a:t> </a:t>
            </a:r>
            <a:r>
              <a:rPr lang="en-US"/>
              <a:t>Great</a:t>
            </a:r>
            <a:r>
              <a:rPr lang="en-US" spc="-25"/>
              <a:t> </a:t>
            </a:r>
            <a:r>
              <a:rPr lang="en-US"/>
              <a:t>Learning.</a:t>
            </a:r>
            <a:r>
              <a:rPr lang="en-US" spc="-20"/>
              <a:t> </a:t>
            </a:r>
            <a:r>
              <a:rPr lang="en-US"/>
              <a:t>All</a:t>
            </a:r>
            <a:r>
              <a:rPr lang="en-US" spc="-20"/>
              <a:t> </a:t>
            </a:r>
            <a:r>
              <a:rPr lang="en-US"/>
              <a:t>Rights</a:t>
            </a:r>
            <a:r>
              <a:rPr lang="en-US" spc="-20"/>
              <a:t> </a:t>
            </a:r>
            <a:r>
              <a:rPr lang="en-US"/>
              <a:t>Reserved.</a:t>
            </a:r>
            <a:r>
              <a:rPr lang="en-US" spc="-20"/>
              <a:t> </a:t>
            </a:r>
            <a:r>
              <a:rPr lang="en-US"/>
              <a:t>Unauthorized</a:t>
            </a:r>
            <a:r>
              <a:rPr lang="en-US" spc="-20"/>
              <a:t> </a:t>
            </a:r>
            <a:r>
              <a:rPr lang="en-US"/>
              <a:t>use</a:t>
            </a:r>
            <a:r>
              <a:rPr lang="en-US" spc="-20"/>
              <a:t> </a:t>
            </a:r>
            <a:r>
              <a:rPr lang="en-US"/>
              <a:t>or</a:t>
            </a:r>
            <a:r>
              <a:rPr lang="en-US" spc="-20"/>
              <a:t> </a:t>
            </a:r>
            <a:r>
              <a:rPr lang="en-US"/>
              <a:t>distribution</a:t>
            </a:r>
            <a:r>
              <a:rPr lang="en-US" spc="-15"/>
              <a:t> </a:t>
            </a:r>
            <a:r>
              <a:rPr lang="en-US" spc="-10"/>
              <a:t>prohibited.</a:t>
            </a:r>
            <a:endParaRPr lang="en-US" spc="-1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3179802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8/24/2022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lang="en-US"/>
              <a:t>Proprietary</a:t>
            </a:r>
            <a:r>
              <a:rPr lang="en-US" spc="-35"/>
              <a:t> </a:t>
            </a:r>
            <a:r>
              <a:rPr lang="en-US"/>
              <a:t>content.</a:t>
            </a:r>
            <a:r>
              <a:rPr lang="en-US" spc="-20"/>
              <a:t> </a:t>
            </a:r>
            <a:r>
              <a:rPr lang="en-US"/>
              <a:t>©</a:t>
            </a:r>
            <a:r>
              <a:rPr lang="en-US" spc="-20"/>
              <a:t> </a:t>
            </a:r>
            <a:r>
              <a:rPr lang="en-US"/>
              <a:t>Great</a:t>
            </a:r>
            <a:r>
              <a:rPr lang="en-US" spc="-25"/>
              <a:t> </a:t>
            </a:r>
            <a:r>
              <a:rPr lang="en-US"/>
              <a:t>Learning.</a:t>
            </a:r>
            <a:r>
              <a:rPr lang="en-US" spc="-20"/>
              <a:t> </a:t>
            </a:r>
            <a:r>
              <a:rPr lang="en-US"/>
              <a:t>All</a:t>
            </a:r>
            <a:r>
              <a:rPr lang="en-US" spc="-20"/>
              <a:t> </a:t>
            </a:r>
            <a:r>
              <a:rPr lang="en-US"/>
              <a:t>Rights</a:t>
            </a:r>
            <a:r>
              <a:rPr lang="en-US" spc="-20"/>
              <a:t> </a:t>
            </a:r>
            <a:r>
              <a:rPr lang="en-US"/>
              <a:t>Reserved.</a:t>
            </a:r>
            <a:r>
              <a:rPr lang="en-US" spc="-20"/>
              <a:t> </a:t>
            </a:r>
            <a:r>
              <a:rPr lang="en-US"/>
              <a:t>Unauthorized</a:t>
            </a:r>
            <a:r>
              <a:rPr lang="en-US" spc="-20"/>
              <a:t> </a:t>
            </a:r>
            <a:r>
              <a:rPr lang="en-US"/>
              <a:t>use</a:t>
            </a:r>
            <a:r>
              <a:rPr lang="en-US" spc="-20"/>
              <a:t> </a:t>
            </a:r>
            <a:r>
              <a:rPr lang="en-US"/>
              <a:t>or</a:t>
            </a:r>
            <a:r>
              <a:rPr lang="en-US" spc="-20"/>
              <a:t> </a:t>
            </a:r>
            <a:r>
              <a:rPr lang="en-US"/>
              <a:t>distribution</a:t>
            </a:r>
            <a:r>
              <a:rPr lang="en-US" spc="-15"/>
              <a:t> </a:t>
            </a:r>
            <a:r>
              <a:rPr lang="en-US" spc="-10"/>
              <a:t>prohibited.</a:t>
            </a:r>
            <a:endParaRPr lang="en-US" spc="-1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9999029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8/24/2022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lang="en-US"/>
              <a:t>Proprietary</a:t>
            </a:r>
            <a:r>
              <a:rPr lang="en-US" spc="-35"/>
              <a:t> </a:t>
            </a:r>
            <a:r>
              <a:rPr lang="en-US"/>
              <a:t>content.</a:t>
            </a:r>
            <a:r>
              <a:rPr lang="en-US" spc="-20"/>
              <a:t> </a:t>
            </a:r>
            <a:r>
              <a:rPr lang="en-US"/>
              <a:t>©</a:t>
            </a:r>
            <a:r>
              <a:rPr lang="en-US" spc="-20"/>
              <a:t> </a:t>
            </a:r>
            <a:r>
              <a:rPr lang="en-US"/>
              <a:t>Great</a:t>
            </a:r>
            <a:r>
              <a:rPr lang="en-US" spc="-25"/>
              <a:t> </a:t>
            </a:r>
            <a:r>
              <a:rPr lang="en-US"/>
              <a:t>Learning.</a:t>
            </a:r>
            <a:r>
              <a:rPr lang="en-US" spc="-20"/>
              <a:t> </a:t>
            </a:r>
            <a:r>
              <a:rPr lang="en-US"/>
              <a:t>All</a:t>
            </a:r>
            <a:r>
              <a:rPr lang="en-US" spc="-20"/>
              <a:t> </a:t>
            </a:r>
            <a:r>
              <a:rPr lang="en-US"/>
              <a:t>Rights</a:t>
            </a:r>
            <a:r>
              <a:rPr lang="en-US" spc="-20"/>
              <a:t> </a:t>
            </a:r>
            <a:r>
              <a:rPr lang="en-US"/>
              <a:t>Reserved.</a:t>
            </a:r>
            <a:r>
              <a:rPr lang="en-US" spc="-20"/>
              <a:t> </a:t>
            </a:r>
            <a:r>
              <a:rPr lang="en-US"/>
              <a:t>Unauthorized</a:t>
            </a:r>
            <a:r>
              <a:rPr lang="en-US" spc="-20"/>
              <a:t> </a:t>
            </a:r>
            <a:r>
              <a:rPr lang="en-US"/>
              <a:t>use</a:t>
            </a:r>
            <a:r>
              <a:rPr lang="en-US" spc="-20"/>
              <a:t> </a:t>
            </a:r>
            <a:r>
              <a:rPr lang="en-US"/>
              <a:t>or</a:t>
            </a:r>
            <a:r>
              <a:rPr lang="en-US" spc="-20"/>
              <a:t> </a:t>
            </a:r>
            <a:r>
              <a:rPr lang="en-US"/>
              <a:t>distribution</a:t>
            </a:r>
            <a:r>
              <a:rPr lang="en-US" spc="-15"/>
              <a:t> </a:t>
            </a:r>
            <a:r>
              <a:rPr lang="en-US" spc="-10"/>
              <a:t>prohibited.</a:t>
            </a:r>
            <a:endParaRPr lang="en-US" spc="-1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181522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8/24/2022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lang="en-US"/>
              <a:t>Proprietary</a:t>
            </a:r>
            <a:r>
              <a:rPr lang="en-US" spc="-35"/>
              <a:t> </a:t>
            </a:r>
            <a:r>
              <a:rPr lang="en-US"/>
              <a:t>content.</a:t>
            </a:r>
            <a:r>
              <a:rPr lang="en-US" spc="-20"/>
              <a:t> </a:t>
            </a:r>
            <a:r>
              <a:rPr lang="en-US"/>
              <a:t>©</a:t>
            </a:r>
            <a:r>
              <a:rPr lang="en-US" spc="-20"/>
              <a:t> </a:t>
            </a:r>
            <a:r>
              <a:rPr lang="en-US"/>
              <a:t>Great</a:t>
            </a:r>
            <a:r>
              <a:rPr lang="en-US" spc="-25"/>
              <a:t> </a:t>
            </a:r>
            <a:r>
              <a:rPr lang="en-US"/>
              <a:t>Learning.</a:t>
            </a:r>
            <a:r>
              <a:rPr lang="en-US" spc="-20"/>
              <a:t> </a:t>
            </a:r>
            <a:r>
              <a:rPr lang="en-US"/>
              <a:t>All</a:t>
            </a:r>
            <a:r>
              <a:rPr lang="en-US" spc="-20"/>
              <a:t> </a:t>
            </a:r>
            <a:r>
              <a:rPr lang="en-US"/>
              <a:t>Rights</a:t>
            </a:r>
            <a:r>
              <a:rPr lang="en-US" spc="-20"/>
              <a:t> </a:t>
            </a:r>
            <a:r>
              <a:rPr lang="en-US"/>
              <a:t>Reserved.</a:t>
            </a:r>
            <a:r>
              <a:rPr lang="en-US" spc="-20"/>
              <a:t> </a:t>
            </a:r>
            <a:r>
              <a:rPr lang="en-US"/>
              <a:t>Unauthorized</a:t>
            </a:r>
            <a:r>
              <a:rPr lang="en-US" spc="-20"/>
              <a:t> </a:t>
            </a:r>
            <a:r>
              <a:rPr lang="en-US"/>
              <a:t>use</a:t>
            </a:r>
            <a:r>
              <a:rPr lang="en-US" spc="-20"/>
              <a:t> </a:t>
            </a:r>
            <a:r>
              <a:rPr lang="en-US"/>
              <a:t>or</a:t>
            </a:r>
            <a:r>
              <a:rPr lang="en-US" spc="-20"/>
              <a:t> </a:t>
            </a:r>
            <a:r>
              <a:rPr lang="en-US"/>
              <a:t>distribution</a:t>
            </a:r>
            <a:r>
              <a:rPr lang="en-US" spc="-15"/>
              <a:t> </a:t>
            </a:r>
            <a:r>
              <a:rPr lang="en-US" spc="-10"/>
              <a:t>prohibited.</a:t>
            </a:r>
            <a:endParaRPr lang="en-US" spc="-1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9255985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8/24/2022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lang="en-US"/>
              <a:t>Proprietary</a:t>
            </a:r>
            <a:r>
              <a:rPr lang="en-US" spc="-35"/>
              <a:t> </a:t>
            </a:r>
            <a:r>
              <a:rPr lang="en-US"/>
              <a:t>content.</a:t>
            </a:r>
            <a:r>
              <a:rPr lang="en-US" spc="-20"/>
              <a:t> </a:t>
            </a:r>
            <a:r>
              <a:rPr lang="en-US"/>
              <a:t>©</a:t>
            </a:r>
            <a:r>
              <a:rPr lang="en-US" spc="-20"/>
              <a:t> </a:t>
            </a:r>
            <a:r>
              <a:rPr lang="en-US"/>
              <a:t>Great</a:t>
            </a:r>
            <a:r>
              <a:rPr lang="en-US" spc="-25"/>
              <a:t> </a:t>
            </a:r>
            <a:r>
              <a:rPr lang="en-US"/>
              <a:t>Learning.</a:t>
            </a:r>
            <a:r>
              <a:rPr lang="en-US" spc="-20"/>
              <a:t> </a:t>
            </a:r>
            <a:r>
              <a:rPr lang="en-US"/>
              <a:t>All</a:t>
            </a:r>
            <a:r>
              <a:rPr lang="en-US" spc="-20"/>
              <a:t> </a:t>
            </a:r>
            <a:r>
              <a:rPr lang="en-US"/>
              <a:t>Rights</a:t>
            </a:r>
            <a:r>
              <a:rPr lang="en-US" spc="-20"/>
              <a:t> </a:t>
            </a:r>
            <a:r>
              <a:rPr lang="en-US"/>
              <a:t>Reserved.</a:t>
            </a:r>
            <a:r>
              <a:rPr lang="en-US" spc="-20"/>
              <a:t> </a:t>
            </a:r>
            <a:r>
              <a:rPr lang="en-US"/>
              <a:t>Unauthorized</a:t>
            </a:r>
            <a:r>
              <a:rPr lang="en-US" spc="-20"/>
              <a:t> </a:t>
            </a:r>
            <a:r>
              <a:rPr lang="en-US"/>
              <a:t>use</a:t>
            </a:r>
            <a:r>
              <a:rPr lang="en-US" spc="-20"/>
              <a:t> </a:t>
            </a:r>
            <a:r>
              <a:rPr lang="en-US"/>
              <a:t>or</a:t>
            </a:r>
            <a:r>
              <a:rPr lang="en-US" spc="-20"/>
              <a:t> </a:t>
            </a:r>
            <a:r>
              <a:rPr lang="en-US"/>
              <a:t>distribution</a:t>
            </a:r>
            <a:r>
              <a:rPr lang="en-US" spc="-15"/>
              <a:t> </a:t>
            </a:r>
            <a:r>
              <a:rPr lang="en-US" spc="-10"/>
              <a:t>prohibited.</a:t>
            </a:r>
            <a:endParaRPr lang="en-US" spc="-1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528771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8/24/2022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lang="en-US"/>
              <a:t>Proprietary</a:t>
            </a:r>
            <a:r>
              <a:rPr lang="en-US" spc="-35"/>
              <a:t> </a:t>
            </a:r>
            <a:r>
              <a:rPr lang="en-US"/>
              <a:t>content.</a:t>
            </a:r>
            <a:r>
              <a:rPr lang="en-US" spc="-20"/>
              <a:t> </a:t>
            </a:r>
            <a:r>
              <a:rPr lang="en-US"/>
              <a:t>©</a:t>
            </a:r>
            <a:r>
              <a:rPr lang="en-US" spc="-20"/>
              <a:t> </a:t>
            </a:r>
            <a:r>
              <a:rPr lang="en-US"/>
              <a:t>Great</a:t>
            </a:r>
            <a:r>
              <a:rPr lang="en-US" spc="-25"/>
              <a:t> </a:t>
            </a:r>
            <a:r>
              <a:rPr lang="en-US"/>
              <a:t>Learning.</a:t>
            </a:r>
            <a:r>
              <a:rPr lang="en-US" spc="-20"/>
              <a:t> </a:t>
            </a:r>
            <a:r>
              <a:rPr lang="en-US"/>
              <a:t>All</a:t>
            </a:r>
            <a:r>
              <a:rPr lang="en-US" spc="-20"/>
              <a:t> </a:t>
            </a:r>
            <a:r>
              <a:rPr lang="en-US"/>
              <a:t>Rights</a:t>
            </a:r>
            <a:r>
              <a:rPr lang="en-US" spc="-20"/>
              <a:t> </a:t>
            </a:r>
            <a:r>
              <a:rPr lang="en-US"/>
              <a:t>Reserved.</a:t>
            </a:r>
            <a:r>
              <a:rPr lang="en-US" spc="-20"/>
              <a:t> </a:t>
            </a:r>
            <a:r>
              <a:rPr lang="en-US"/>
              <a:t>Unauthorized</a:t>
            </a:r>
            <a:r>
              <a:rPr lang="en-US" spc="-20"/>
              <a:t> </a:t>
            </a:r>
            <a:r>
              <a:rPr lang="en-US"/>
              <a:t>use</a:t>
            </a:r>
            <a:r>
              <a:rPr lang="en-US" spc="-20"/>
              <a:t> </a:t>
            </a:r>
            <a:r>
              <a:rPr lang="en-US"/>
              <a:t>or</a:t>
            </a:r>
            <a:r>
              <a:rPr lang="en-US" spc="-20"/>
              <a:t> </a:t>
            </a:r>
            <a:r>
              <a:rPr lang="en-US"/>
              <a:t>distribution</a:t>
            </a:r>
            <a:r>
              <a:rPr lang="en-US" spc="-15"/>
              <a:t> </a:t>
            </a:r>
            <a:r>
              <a:rPr lang="en-US" spc="-10"/>
              <a:t>prohibited.</a:t>
            </a:r>
            <a:endParaRPr lang="en-US" spc="-1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508428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8/24/2022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lang="en-US"/>
              <a:t>Proprietary</a:t>
            </a:r>
            <a:r>
              <a:rPr lang="en-US" spc="-35"/>
              <a:t> </a:t>
            </a:r>
            <a:r>
              <a:rPr lang="en-US"/>
              <a:t>content.</a:t>
            </a:r>
            <a:r>
              <a:rPr lang="en-US" spc="-20"/>
              <a:t> </a:t>
            </a:r>
            <a:r>
              <a:rPr lang="en-US"/>
              <a:t>©</a:t>
            </a:r>
            <a:r>
              <a:rPr lang="en-US" spc="-20"/>
              <a:t> </a:t>
            </a:r>
            <a:r>
              <a:rPr lang="en-US"/>
              <a:t>Great</a:t>
            </a:r>
            <a:r>
              <a:rPr lang="en-US" spc="-25"/>
              <a:t> </a:t>
            </a:r>
            <a:r>
              <a:rPr lang="en-US"/>
              <a:t>Learning.</a:t>
            </a:r>
            <a:r>
              <a:rPr lang="en-US" spc="-20"/>
              <a:t> </a:t>
            </a:r>
            <a:r>
              <a:rPr lang="en-US"/>
              <a:t>All</a:t>
            </a:r>
            <a:r>
              <a:rPr lang="en-US" spc="-20"/>
              <a:t> </a:t>
            </a:r>
            <a:r>
              <a:rPr lang="en-US"/>
              <a:t>Rights</a:t>
            </a:r>
            <a:r>
              <a:rPr lang="en-US" spc="-20"/>
              <a:t> </a:t>
            </a:r>
            <a:r>
              <a:rPr lang="en-US"/>
              <a:t>Reserved.</a:t>
            </a:r>
            <a:r>
              <a:rPr lang="en-US" spc="-20"/>
              <a:t> </a:t>
            </a:r>
            <a:r>
              <a:rPr lang="en-US"/>
              <a:t>Unauthorized</a:t>
            </a:r>
            <a:r>
              <a:rPr lang="en-US" spc="-20"/>
              <a:t> </a:t>
            </a:r>
            <a:r>
              <a:rPr lang="en-US"/>
              <a:t>use</a:t>
            </a:r>
            <a:r>
              <a:rPr lang="en-US" spc="-20"/>
              <a:t> </a:t>
            </a:r>
            <a:r>
              <a:rPr lang="en-US"/>
              <a:t>or</a:t>
            </a:r>
            <a:r>
              <a:rPr lang="en-US" spc="-20"/>
              <a:t> </a:t>
            </a:r>
            <a:r>
              <a:rPr lang="en-US"/>
              <a:t>distribution</a:t>
            </a:r>
            <a:r>
              <a:rPr lang="en-US" spc="-15"/>
              <a:t> </a:t>
            </a:r>
            <a:r>
              <a:rPr lang="en-US" spc="-10"/>
              <a:t>prohibited.</a:t>
            </a:r>
            <a:endParaRPr lang="en-US" spc="-1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671918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8/24/2022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lang="en-US"/>
              <a:t>Proprietary</a:t>
            </a:r>
            <a:r>
              <a:rPr lang="en-US" spc="-35"/>
              <a:t> </a:t>
            </a:r>
            <a:r>
              <a:rPr lang="en-US"/>
              <a:t>content.</a:t>
            </a:r>
            <a:r>
              <a:rPr lang="en-US" spc="-20"/>
              <a:t> </a:t>
            </a:r>
            <a:r>
              <a:rPr lang="en-US"/>
              <a:t>©</a:t>
            </a:r>
            <a:r>
              <a:rPr lang="en-US" spc="-20"/>
              <a:t> </a:t>
            </a:r>
            <a:r>
              <a:rPr lang="en-US"/>
              <a:t>Great</a:t>
            </a:r>
            <a:r>
              <a:rPr lang="en-US" spc="-25"/>
              <a:t> </a:t>
            </a:r>
            <a:r>
              <a:rPr lang="en-US"/>
              <a:t>Learning.</a:t>
            </a:r>
            <a:r>
              <a:rPr lang="en-US" spc="-20"/>
              <a:t> </a:t>
            </a:r>
            <a:r>
              <a:rPr lang="en-US"/>
              <a:t>All</a:t>
            </a:r>
            <a:r>
              <a:rPr lang="en-US" spc="-20"/>
              <a:t> </a:t>
            </a:r>
            <a:r>
              <a:rPr lang="en-US"/>
              <a:t>Rights</a:t>
            </a:r>
            <a:r>
              <a:rPr lang="en-US" spc="-20"/>
              <a:t> </a:t>
            </a:r>
            <a:r>
              <a:rPr lang="en-US"/>
              <a:t>Reserved.</a:t>
            </a:r>
            <a:r>
              <a:rPr lang="en-US" spc="-20"/>
              <a:t> </a:t>
            </a:r>
            <a:r>
              <a:rPr lang="en-US"/>
              <a:t>Unauthorized</a:t>
            </a:r>
            <a:r>
              <a:rPr lang="en-US" spc="-20"/>
              <a:t> </a:t>
            </a:r>
            <a:r>
              <a:rPr lang="en-US"/>
              <a:t>use</a:t>
            </a:r>
            <a:r>
              <a:rPr lang="en-US" spc="-20"/>
              <a:t> </a:t>
            </a:r>
            <a:r>
              <a:rPr lang="en-US"/>
              <a:t>or</a:t>
            </a:r>
            <a:r>
              <a:rPr lang="en-US" spc="-20"/>
              <a:t> </a:t>
            </a:r>
            <a:r>
              <a:rPr lang="en-US"/>
              <a:t>distribution</a:t>
            </a:r>
            <a:r>
              <a:rPr lang="en-US" spc="-15"/>
              <a:t> </a:t>
            </a:r>
            <a:r>
              <a:rPr lang="en-US" spc="-10"/>
              <a:t>prohibited.</a:t>
            </a:r>
            <a:endParaRPr lang="en-US" spc="-1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118697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8/24/2022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lang="en-US"/>
              <a:t>Proprietary</a:t>
            </a:r>
            <a:r>
              <a:rPr lang="en-US" spc="-35"/>
              <a:t> </a:t>
            </a:r>
            <a:r>
              <a:rPr lang="en-US"/>
              <a:t>content.</a:t>
            </a:r>
            <a:r>
              <a:rPr lang="en-US" spc="-20"/>
              <a:t> </a:t>
            </a:r>
            <a:r>
              <a:rPr lang="en-US"/>
              <a:t>©</a:t>
            </a:r>
            <a:r>
              <a:rPr lang="en-US" spc="-20"/>
              <a:t> </a:t>
            </a:r>
            <a:r>
              <a:rPr lang="en-US"/>
              <a:t>Great</a:t>
            </a:r>
            <a:r>
              <a:rPr lang="en-US" spc="-25"/>
              <a:t> </a:t>
            </a:r>
            <a:r>
              <a:rPr lang="en-US"/>
              <a:t>Learning.</a:t>
            </a:r>
            <a:r>
              <a:rPr lang="en-US" spc="-20"/>
              <a:t> </a:t>
            </a:r>
            <a:r>
              <a:rPr lang="en-US"/>
              <a:t>All</a:t>
            </a:r>
            <a:r>
              <a:rPr lang="en-US" spc="-20"/>
              <a:t> </a:t>
            </a:r>
            <a:r>
              <a:rPr lang="en-US"/>
              <a:t>Rights</a:t>
            </a:r>
            <a:r>
              <a:rPr lang="en-US" spc="-20"/>
              <a:t> </a:t>
            </a:r>
            <a:r>
              <a:rPr lang="en-US"/>
              <a:t>Reserved.</a:t>
            </a:r>
            <a:r>
              <a:rPr lang="en-US" spc="-20"/>
              <a:t> </a:t>
            </a:r>
            <a:r>
              <a:rPr lang="en-US"/>
              <a:t>Unauthorized</a:t>
            </a:r>
            <a:r>
              <a:rPr lang="en-US" spc="-20"/>
              <a:t> </a:t>
            </a:r>
            <a:r>
              <a:rPr lang="en-US"/>
              <a:t>use</a:t>
            </a:r>
            <a:r>
              <a:rPr lang="en-US" spc="-20"/>
              <a:t> </a:t>
            </a:r>
            <a:r>
              <a:rPr lang="en-US"/>
              <a:t>or</a:t>
            </a:r>
            <a:r>
              <a:rPr lang="en-US" spc="-20"/>
              <a:t> </a:t>
            </a:r>
            <a:r>
              <a:rPr lang="en-US"/>
              <a:t>distribution</a:t>
            </a:r>
            <a:r>
              <a:rPr lang="en-US" spc="-15"/>
              <a:t> </a:t>
            </a:r>
            <a:r>
              <a:rPr lang="en-US" spc="-10"/>
              <a:t>prohibited.</a:t>
            </a:r>
            <a:endParaRPr lang="en-US" spc="-1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447748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8/24/2022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lang="en-US"/>
              <a:t>Proprietary</a:t>
            </a:r>
            <a:r>
              <a:rPr lang="en-US" spc="-35"/>
              <a:t> </a:t>
            </a:r>
            <a:r>
              <a:rPr lang="en-US"/>
              <a:t>content.</a:t>
            </a:r>
            <a:r>
              <a:rPr lang="en-US" spc="-20"/>
              <a:t> </a:t>
            </a:r>
            <a:r>
              <a:rPr lang="en-US"/>
              <a:t>©</a:t>
            </a:r>
            <a:r>
              <a:rPr lang="en-US" spc="-20"/>
              <a:t> </a:t>
            </a:r>
            <a:r>
              <a:rPr lang="en-US"/>
              <a:t>Great</a:t>
            </a:r>
            <a:r>
              <a:rPr lang="en-US" spc="-25"/>
              <a:t> </a:t>
            </a:r>
            <a:r>
              <a:rPr lang="en-US"/>
              <a:t>Learning.</a:t>
            </a:r>
            <a:r>
              <a:rPr lang="en-US" spc="-20"/>
              <a:t> </a:t>
            </a:r>
            <a:r>
              <a:rPr lang="en-US"/>
              <a:t>All</a:t>
            </a:r>
            <a:r>
              <a:rPr lang="en-US" spc="-20"/>
              <a:t> </a:t>
            </a:r>
            <a:r>
              <a:rPr lang="en-US"/>
              <a:t>Rights</a:t>
            </a:r>
            <a:r>
              <a:rPr lang="en-US" spc="-20"/>
              <a:t> </a:t>
            </a:r>
            <a:r>
              <a:rPr lang="en-US"/>
              <a:t>Reserved.</a:t>
            </a:r>
            <a:r>
              <a:rPr lang="en-US" spc="-20"/>
              <a:t> </a:t>
            </a:r>
            <a:r>
              <a:rPr lang="en-US"/>
              <a:t>Unauthorized</a:t>
            </a:r>
            <a:r>
              <a:rPr lang="en-US" spc="-20"/>
              <a:t> </a:t>
            </a:r>
            <a:r>
              <a:rPr lang="en-US"/>
              <a:t>use</a:t>
            </a:r>
            <a:r>
              <a:rPr lang="en-US" spc="-20"/>
              <a:t> </a:t>
            </a:r>
            <a:r>
              <a:rPr lang="en-US"/>
              <a:t>or</a:t>
            </a:r>
            <a:r>
              <a:rPr lang="en-US" spc="-20"/>
              <a:t> </a:t>
            </a:r>
            <a:r>
              <a:rPr lang="en-US"/>
              <a:t>distribution</a:t>
            </a:r>
            <a:r>
              <a:rPr lang="en-US" spc="-15"/>
              <a:t> </a:t>
            </a:r>
            <a:r>
              <a:rPr lang="en-US" spc="-10"/>
              <a:t>prohibited.</a:t>
            </a:r>
            <a:endParaRPr lang="en-US" spc="-10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626959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8/24/2022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lang="en-US"/>
              <a:t>Proprietary</a:t>
            </a:r>
            <a:r>
              <a:rPr lang="en-US" spc="-35"/>
              <a:t> </a:t>
            </a:r>
            <a:r>
              <a:rPr lang="en-US"/>
              <a:t>content.</a:t>
            </a:r>
            <a:r>
              <a:rPr lang="en-US" spc="-20"/>
              <a:t> </a:t>
            </a:r>
            <a:r>
              <a:rPr lang="en-US"/>
              <a:t>©</a:t>
            </a:r>
            <a:r>
              <a:rPr lang="en-US" spc="-20"/>
              <a:t> </a:t>
            </a:r>
            <a:r>
              <a:rPr lang="en-US"/>
              <a:t>Great</a:t>
            </a:r>
            <a:r>
              <a:rPr lang="en-US" spc="-25"/>
              <a:t> </a:t>
            </a:r>
            <a:r>
              <a:rPr lang="en-US"/>
              <a:t>Learning.</a:t>
            </a:r>
            <a:r>
              <a:rPr lang="en-US" spc="-20"/>
              <a:t> </a:t>
            </a:r>
            <a:r>
              <a:rPr lang="en-US"/>
              <a:t>All</a:t>
            </a:r>
            <a:r>
              <a:rPr lang="en-US" spc="-20"/>
              <a:t> </a:t>
            </a:r>
            <a:r>
              <a:rPr lang="en-US"/>
              <a:t>Rights</a:t>
            </a:r>
            <a:r>
              <a:rPr lang="en-US" spc="-20"/>
              <a:t> </a:t>
            </a:r>
            <a:r>
              <a:rPr lang="en-US"/>
              <a:t>Reserved.</a:t>
            </a:r>
            <a:r>
              <a:rPr lang="en-US" spc="-20"/>
              <a:t> </a:t>
            </a:r>
            <a:r>
              <a:rPr lang="en-US"/>
              <a:t>Unauthorized</a:t>
            </a:r>
            <a:r>
              <a:rPr lang="en-US" spc="-20"/>
              <a:t> </a:t>
            </a:r>
            <a:r>
              <a:rPr lang="en-US"/>
              <a:t>use</a:t>
            </a:r>
            <a:r>
              <a:rPr lang="en-US" spc="-20"/>
              <a:t> </a:t>
            </a:r>
            <a:r>
              <a:rPr lang="en-US"/>
              <a:t>or</a:t>
            </a:r>
            <a:r>
              <a:rPr lang="en-US" spc="-20"/>
              <a:t> </a:t>
            </a:r>
            <a:r>
              <a:rPr lang="en-US"/>
              <a:t>distribution</a:t>
            </a:r>
            <a:r>
              <a:rPr lang="en-US" spc="-15"/>
              <a:t> </a:t>
            </a:r>
            <a:r>
              <a:rPr lang="en-US" spc="-10"/>
              <a:t>prohibited.</a:t>
            </a:r>
            <a:endParaRPr lang="en-US" spc="-10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018385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8/24/2022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lang="en-US"/>
              <a:t>Proprietary</a:t>
            </a:r>
            <a:r>
              <a:rPr lang="en-US" spc="-35"/>
              <a:t> </a:t>
            </a:r>
            <a:r>
              <a:rPr lang="en-US"/>
              <a:t>content.</a:t>
            </a:r>
            <a:r>
              <a:rPr lang="en-US" spc="-20"/>
              <a:t> </a:t>
            </a:r>
            <a:r>
              <a:rPr lang="en-US"/>
              <a:t>©</a:t>
            </a:r>
            <a:r>
              <a:rPr lang="en-US" spc="-20"/>
              <a:t> </a:t>
            </a:r>
            <a:r>
              <a:rPr lang="en-US"/>
              <a:t>Great</a:t>
            </a:r>
            <a:r>
              <a:rPr lang="en-US" spc="-25"/>
              <a:t> </a:t>
            </a:r>
            <a:r>
              <a:rPr lang="en-US"/>
              <a:t>Learning.</a:t>
            </a:r>
            <a:r>
              <a:rPr lang="en-US" spc="-20"/>
              <a:t> </a:t>
            </a:r>
            <a:r>
              <a:rPr lang="en-US"/>
              <a:t>All</a:t>
            </a:r>
            <a:r>
              <a:rPr lang="en-US" spc="-20"/>
              <a:t> </a:t>
            </a:r>
            <a:r>
              <a:rPr lang="en-US"/>
              <a:t>Rights</a:t>
            </a:r>
            <a:r>
              <a:rPr lang="en-US" spc="-20"/>
              <a:t> </a:t>
            </a:r>
            <a:r>
              <a:rPr lang="en-US"/>
              <a:t>Reserved.</a:t>
            </a:r>
            <a:r>
              <a:rPr lang="en-US" spc="-20"/>
              <a:t> </a:t>
            </a:r>
            <a:r>
              <a:rPr lang="en-US"/>
              <a:t>Unauthorized</a:t>
            </a:r>
            <a:r>
              <a:rPr lang="en-US" spc="-20"/>
              <a:t> </a:t>
            </a:r>
            <a:r>
              <a:rPr lang="en-US"/>
              <a:t>use</a:t>
            </a:r>
            <a:r>
              <a:rPr lang="en-US" spc="-20"/>
              <a:t> </a:t>
            </a:r>
            <a:r>
              <a:rPr lang="en-US"/>
              <a:t>or</a:t>
            </a:r>
            <a:r>
              <a:rPr lang="en-US" spc="-20"/>
              <a:t> </a:t>
            </a:r>
            <a:r>
              <a:rPr lang="en-US"/>
              <a:t>distribution</a:t>
            </a:r>
            <a:r>
              <a:rPr lang="en-US" spc="-15"/>
              <a:t> </a:t>
            </a:r>
            <a:r>
              <a:rPr lang="en-US" spc="-10"/>
              <a:t>prohibited.</a:t>
            </a:r>
            <a:endParaRPr lang="en-US" spc="-10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819390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8/24/2022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lang="en-US"/>
              <a:t>Proprietary</a:t>
            </a:r>
            <a:r>
              <a:rPr lang="en-US" spc="-35"/>
              <a:t> </a:t>
            </a:r>
            <a:r>
              <a:rPr lang="en-US"/>
              <a:t>content.</a:t>
            </a:r>
            <a:r>
              <a:rPr lang="en-US" spc="-20"/>
              <a:t> </a:t>
            </a:r>
            <a:r>
              <a:rPr lang="en-US"/>
              <a:t>©</a:t>
            </a:r>
            <a:r>
              <a:rPr lang="en-US" spc="-20"/>
              <a:t> </a:t>
            </a:r>
            <a:r>
              <a:rPr lang="en-US"/>
              <a:t>Great</a:t>
            </a:r>
            <a:r>
              <a:rPr lang="en-US" spc="-25"/>
              <a:t> </a:t>
            </a:r>
            <a:r>
              <a:rPr lang="en-US"/>
              <a:t>Learning.</a:t>
            </a:r>
            <a:r>
              <a:rPr lang="en-US" spc="-20"/>
              <a:t> </a:t>
            </a:r>
            <a:r>
              <a:rPr lang="en-US"/>
              <a:t>All</a:t>
            </a:r>
            <a:r>
              <a:rPr lang="en-US" spc="-20"/>
              <a:t> </a:t>
            </a:r>
            <a:r>
              <a:rPr lang="en-US"/>
              <a:t>Rights</a:t>
            </a:r>
            <a:r>
              <a:rPr lang="en-US" spc="-20"/>
              <a:t> </a:t>
            </a:r>
            <a:r>
              <a:rPr lang="en-US"/>
              <a:t>Reserved.</a:t>
            </a:r>
            <a:r>
              <a:rPr lang="en-US" spc="-20"/>
              <a:t> </a:t>
            </a:r>
            <a:r>
              <a:rPr lang="en-US"/>
              <a:t>Unauthorized</a:t>
            </a:r>
            <a:r>
              <a:rPr lang="en-US" spc="-20"/>
              <a:t> </a:t>
            </a:r>
            <a:r>
              <a:rPr lang="en-US"/>
              <a:t>use</a:t>
            </a:r>
            <a:r>
              <a:rPr lang="en-US" spc="-20"/>
              <a:t> </a:t>
            </a:r>
            <a:r>
              <a:rPr lang="en-US"/>
              <a:t>or</a:t>
            </a:r>
            <a:r>
              <a:rPr lang="en-US" spc="-20"/>
              <a:t> </a:t>
            </a:r>
            <a:r>
              <a:rPr lang="en-US"/>
              <a:t>distribution</a:t>
            </a:r>
            <a:r>
              <a:rPr lang="en-US" spc="-15"/>
              <a:t> </a:t>
            </a:r>
            <a:r>
              <a:rPr lang="en-US" spc="-10"/>
              <a:t>prohibited.</a:t>
            </a:r>
            <a:endParaRPr lang="en-US" spc="-1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392405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8/24/2022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lang="en-US"/>
              <a:t>Proprietary</a:t>
            </a:r>
            <a:r>
              <a:rPr lang="en-US" spc="-35"/>
              <a:t> </a:t>
            </a:r>
            <a:r>
              <a:rPr lang="en-US"/>
              <a:t>content.</a:t>
            </a:r>
            <a:r>
              <a:rPr lang="en-US" spc="-20"/>
              <a:t> </a:t>
            </a:r>
            <a:r>
              <a:rPr lang="en-US"/>
              <a:t>©</a:t>
            </a:r>
            <a:r>
              <a:rPr lang="en-US" spc="-20"/>
              <a:t> </a:t>
            </a:r>
            <a:r>
              <a:rPr lang="en-US"/>
              <a:t>Great</a:t>
            </a:r>
            <a:r>
              <a:rPr lang="en-US" spc="-25"/>
              <a:t> </a:t>
            </a:r>
            <a:r>
              <a:rPr lang="en-US"/>
              <a:t>Learning.</a:t>
            </a:r>
            <a:r>
              <a:rPr lang="en-US" spc="-20"/>
              <a:t> </a:t>
            </a:r>
            <a:r>
              <a:rPr lang="en-US"/>
              <a:t>All</a:t>
            </a:r>
            <a:r>
              <a:rPr lang="en-US" spc="-20"/>
              <a:t> </a:t>
            </a:r>
            <a:r>
              <a:rPr lang="en-US"/>
              <a:t>Rights</a:t>
            </a:r>
            <a:r>
              <a:rPr lang="en-US" spc="-20"/>
              <a:t> </a:t>
            </a:r>
            <a:r>
              <a:rPr lang="en-US"/>
              <a:t>Reserved.</a:t>
            </a:r>
            <a:r>
              <a:rPr lang="en-US" spc="-20"/>
              <a:t> </a:t>
            </a:r>
            <a:r>
              <a:rPr lang="en-US"/>
              <a:t>Unauthorized</a:t>
            </a:r>
            <a:r>
              <a:rPr lang="en-US" spc="-20"/>
              <a:t> </a:t>
            </a:r>
            <a:r>
              <a:rPr lang="en-US"/>
              <a:t>use</a:t>
            </a:r>
            <a:r>
              <a:rPr lang="en-US" spc="-20"/>
              <a:t> </a:t>
            </a:r>
            <a:r>
              <a:rPr lang="en-US"/>
              <a:t>or</a:t>
            </a:r>
            <a:r>
              <a:rPr lang="en-US" spc="-20"/>
              <a:t> </a:t>
            </a:r>
            <a:r>
              <a:rPr lang="en-US"/>
              <a:t>distribution</a:t>
            </a:r>
            <a:r>
              <a:rPr lang="en-US" spc="-15"/>
              <a:t> </a:t>
            </a:r>
            <a:r>
              <a:rPr lang="en-US" spc="-10"/>
              <a:t>prohibited.</a:t>
            </a:r>
            <a:endParaRPr lang="en-US" spc="-1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4523824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  <p:sldLayoutId id="2147483679" r:id="rId13"/>
    <p:sldLayoutId id="2147483680" r:id="rId14"/>
    <p:sldLayoutId id="2147483681" r:id="rId15"/>
    <p:sldLayoutId id="2147483682" r:id="rId16"/>
    <p:sldLayoutId id="2147483683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7" Type="http://schemas.openxmlformats.org/officeDocument/2006/relationships/image" Target="../media/image76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7" Type="http://schemas.openxmlformats.org/officeDocument/2006/relationships/image" Target="../media/image93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1.png"/><Relationship Id="rId7" Type="http://schemas.openxmlformats.org/officeDocument/2006/relationships/image" Target="../media/image2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12.png"/><Relationship Id="rId9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2.png"/><Relationship Id="rId7" Type="http://schemas.openxmlformats.org/officeDocument/2006/relationships/image" Target="../media/image3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12.png"/><Relationship Id="rId9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9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6.png"/><Relationship Id="rId4" Type="http://schemas.openxmlformats.org/officeDocument/2006/relationships/image" Target="../media/image3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1613" y="221030"/>
            <a:ext cx="10061587" cy="659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Python</a:t>
            </a:r>
            <a:r>
              <a:rPr spc="-30" dirty="0"/>
              <a:t> </a:t>
            </a:r>
            <a:r>
              <a:rPr dirty="0"/>
              <a:t>Object</a:t>
            </a:r>
            <a:r>
              <a:rPr spc="-30" dirty="0"/>
              <a:t> </a:t>
            </a:r>
            <a:r>
              <a:rPr dirty="0"/>
              <a:t>Oriented</a:t>
            </a:r>
            <a:r>
              <a:rPr spc="-10" dirty="0"/>
              <a:t> Programming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390931" y="2319527"/>
            <a:ext cx="4766310" cy="3006090"/>
            <a:chOff x="390931" y="2319527"/>
            <a:chExt cx="4766310" cy="300609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90931" y="2721863"/>
              <a:ext cx="2602966" cy="2603741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5215" y="2916173"/>
              <a:ext cx="2016252" cy="201701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503169" y="3335274"/>
              <a:ext cx="149351" cy="14935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836926" y="2319527"/>
              <a:ext cx="2320290" cy="158267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683763" y="2398940"/>
              <a:ext cx="2387128" cy="1423595"/>
            </a:xfrm>
            <a:prstGeom prst="rect">
              <a:avLst/>
            </a:prstGeom>
          </p:spPr>
        </p:pic>
      </p:grpSp>
      <p:grpSp>
        <p:nvGrpSpPr>
          <p:cNvPr id="9" name="object 9"/>
          <p:cNvGrpSpPr/>
          <p:nvPr/>
        </p:nvGrpSpPr>
        <p:grpSpPr>
          <a:xfrm>
            <a:off x="5776721" y="1959864"/>
            <a:ext cx="4417060" cy="3942079"/>
            <a:chOff x="5776721" y="1959864"/>
            <a:chExt cx="4417060" cy="3942079"/>
          </a:xfrm>
        </p:grpSpPr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776721" y="2343150"/>
              <a:ext cx="1751063" cy="1750314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971031" y="2537460"/>
              <a:ext cx="1164336" cy="1163573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677149" y="1959864"/>
              <a:ext cx="2516124" cy="251612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871459" y="2154174"/>
              <a:ext cx="1929383" cy="1929383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722363" y="3842766"/>
              <a:ext cx="2058924" cy="2058924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916673" y="4037076"/>
              <a:ext cx="1472183" cy="1472184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FECFBC0F-DD1F-EF1A-D4FE-8BA6C9C12C29}"/>
              </a:ext>
            </a:extLst>
          </p:cNvPr>
          <p:cNvSpPr txBox="1"/>
          <p:nvPr/>
        </p:nvSpPr>
        <p:spPr>
          <a:xfrm>
            <a:off x="9372600" y="5717024"/>
            <a:ext cx="2819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Ms Smriti Sharma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26810" y="221030"/>
            <a:ext cx="9179190" cy="659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Adding</a:t>
            </a:r>
            <a:r>
              <a:rPr spc="-35" dirty="0"/>
              <a:t> </a:t>
            </a:r>
            <a:r>
              <a:rPr dirty="0"/>
              <a:t>parameters</a:t>
            </a:r>
            <a:r>
              <a:rPr spc="-15" dirty="0"/>
              <a:t> </a:t>
            </a:r>
            <a:r>
              <a:rPr dirty="0"/>
              <a:t>to</a:t>
            </a:r>
            <a:r>
              <a:rPr spc="-25" dirty="0"/>
              <a:t> </a:t>
            </a:r>
            <a:r>
              <a:rPr dirty="0"/>
              <a:t>the</a:t>
            </a:r>
            <a:r>
              <a:rPr spc="-10" dirty="0"/>
              <a:t> class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513587" y="1101102"/>
            <a:ext cx="6354445" cy="5528310"/>
            <a:chOff x="513587" y="1101102"/>
            <a:chExt cx="6354445" cy="552831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3587" y="1101102"/>
              <a:ext cx="5835396" cy="552829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58011" y="1445513"/>
              <a:ext cx="5146548" cy="4839462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813434" y="1400936"/>
              <a:ext cx="5236210" cy="4928870"/>
            </a:xfrm>
            <a:custGeom>
              <a:avLst/>
              <a:gdLst/>
              <a:ahLst/>
              <a:cxnLst/>
              <a:rect l="l" t="t" r="r" b="b"/>
              <a:pathLst>
                <a:path w="5236210" h="4928870">
                  <a:moveTo>
                    <a:pt x="850353" y="0"/>
                  </a:moveTo>
                  <a:lnTo>
                    <a:pt x="5235829" y="0"/>
                  </a:lnTo>
                  <a:lnTo>
                    <a:pt x="5235829" y="4078693"/>
                  </a:lnTo>
                  <a:lnTo>
                    <a:pt x="5231701" y="4164647"/>
                  </a:lnTo>
                  <a:lnTo>
                    <a:pt x="5218709" y="4248899"/>
                  </a:lnTo>
                  <a:lnTo>
                    <a:pt x="5197754" y="4330623"/>
                  </a:lnTo>
                  <a:lnTo>
                    <a:pt x="5168849" y="4408957"/>
                  </a:lnTo>
                  <a:lnTo>
                    <a:pt x="5133251" y="4483061"/>
                  </a:lnTo>
                  <a:lnTo>
                    <a:pt x="5090502" y="4553470"/>
                  </a:lnTo>
                  <a:lnTo>
                    <a:pt x="5041544" y="4618761"/>
                  </a:lnTo>
                  <a:lnTo>
                    <a:pt x="4986667" y="4679492"/>
                  </a:lnTo>
                  <a:lnTo>
                    <a:pt x="4925936" y="4734356"/>
                  </a:lnTo>
                  <a:lnTo>
                    <a:pt x="4860658" y="4783328"/>
                  </a:lnTo>
                  <a:lnTo>
                    <a:pt x="4790249" y="4826076"/>
                  </a:lnTo>
                  <a:lnTo>
                    <a:pt x="4716132" y="4861661"/>
                  </a:lnTo>
                  <a:lnTo>
                    <a:pt x="4637798" y="4890566"/>
                  </a:lnTo>
                  <a:lnTo>
                    <a:pt x="4555972" y="4911547"/>
                  </a:lnTo>
                  <a:lnTo>
                    <a:pt x="4471835" y="4924107"/>
                  </a:lnTo>
                  <a:lnTo>
                    <a:pt x="4385983" y="4928641"/>
                  </a:lnTo>
                  <a:lnTo>
                    <a:pt x="0" y="4928641"/>
                  </a:lnTo>
                  <a:lnTo>
                    <a:pt x="0" y="850353"/>
                  </a:lnTo>
                  <a:lnTo>
                    <a:pt x="4127" y="764413"/>
                  </a:lnTo>
                  <a:lnTo>
                    <a:pt x="17119" y="679767"/>
                  </a:lnTo>
                  <a:lnTo>
                    <a:pt x="38087" y="597992"/>
                  </a:lnTo>
                  <a:lnTo>
                    <a:pt x="66979" y="520103"/>
                  </a:lnTo>
                  <a:lnTo>
                    <a:pt x="102552" y="445630"/>
                  </a:lnTo>
                  <a:lnTo>
                    <a:pt x="145326" y="375170"/>
                  </a:lnTo>
                  <a:lnTo>
                    <a:pt x="194284" y="309892"/>
                  </a:lnTo>
                  <a:lnTo>
                    <a:pt x="249161" y="249161"/>
                  </a:lnTo>
                  <a:lnTo>
                    <a:pt x="309892" y="194284"/>
                  </a:lnTo>
                  <a:lnTo>
                    <a:pt x="375183" y="145326"/>
                  </a:lnTo>
                  <a:lnTo>
                    <a:pt x="445630" y="102552"/>
                  </a:lnTo>
                  <a:lnTo>
                    <a:pt x="520103" y="66979"/>
                  </a:lnTo>
                  <a:lnTo>
                    <a:pt x="597992" y="38087"/>
                  </a:lnTo>
                  <a:lnTo>
                    <a:pt x="679767" y="17119"/>
                  </a:lnTo>
                  <a:lnTo>
                    <a:pt x="764412" y="4127"/>
                  </a:lnTo>
                  <a:lnTo>
                    <a:pt x="850353" y="0"/>
                  </a:lnTo>
                  <a:close/>
                </a:path>
              </a:pathLst>
            </a:custGeom>
            <a:ln w="8915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296786" y="1550288"/>
              <a:ext cx="566420" cy="4563745"/>
            </a:xfrm>
            <a:custGeom>
              <a:avLst/>
              <a:gdLst/>
              <a:ahLst/>
              <a:cxnLst/>
              <a:rect l="l" t="t" r="r" b="b"/>
              <a:pathLst>
                <a:path w="566420" h="4563745">
                  <a:moveTo>
                    <a:pt x="0" y="0"/>
                  </a:moveTo>
                  <a:lnTo>
                    <a:pt x="41833" y="3779"/>
                  </a:lnTo>
                  <a:lnTo>
                    <a:pt x="81760" y="14756"/>
                  </a:lnTo>
                  <a:lnTo>
                    <a:pt x="119343" y="32394"/>
                  </a:lnTo>
                  <a:lnTo>
                    <a:pt x="154144" y="56152"/>
                  </a:lnTo>
                  <a:lnTo>
                    <a:pt x="185726" y="85491"/>
                  </a:lnTo>
                  <a:lnTo>
                    <a:pt x="213649" y="119873"/>
                  </a:lnTo>
                  <a:lnTo>
                    <a:pt x="237478" y="158758"/>
                  </a:lnTo>
                  <a:lnTo>
                    <a:pt x="256773" y="201607"/>
                  </a:lnTo>
                  <a:lnTo>
                    <a:pt x="271098" y="247882"/>
                  </a:lnTo>
                  <a:lnTo>
                    <a:pt x="280013" y="297043"/>
                  </a:lnTo>
                  <a:lnTo>
                    <a:pt x="283083" y="348551"/>
                  </a:lnTo>
                  <a:lnTo>
                    <a:pt x="283083" y="1933257"/>
                  </a:lnTo>
                  <a:lnTo>
                    <a:pt x="286152" y="1984765"/>
                  </a:lnTo>
                  <a:lnTo>
                    <a:pt x="295068" y="2033926"/>
                  </a:lnTo>
                  <a:lnTo>
                    <a:pt x="309394" y="2080201"/>
                  </a:lnTo>
                  <a:lnTo>
                    <a:pt x="328690" y="2123050"/>
                  </a:lnTo>
                  <a:lnTo>
                    <a:pt x="352520" y="2161935"/>
                  </a:lnTo>
                  <a:lnTo>
                    <a:pt x="380444" y="2196317"/>
                  </a:lnTo>
                  <a:lnTo>
                    <a:pt x="412026" y="2225656"/>
                  </a:lnTo>
                  <a:lnTo>
                    <a:pt x="446827" y="2249414"/>
                  </a:lnTo>
                  <a:lnTo>
                    <a:pt x="484409" y="2267052"/>
                  </a:lnTo>
                  <a:lnTo>
                    <a:pt x="524335" y="2278029"/>
                  </a:lnTo>
                  <a:lnTo>
                    <a:pt x="566166" y="2281809"/>
                  </a:lnTo>
                  <a:lnTo>
                    <a:pt x="524335" y="2285588"/>
                  </a:lnTo>
                  <a:lnTo>
                    <a:pt x="484409" y="2296565"/>
                  </a:lnTo>
                  <a:lnTo>
                    <a:pt x="446827" y="2314203"/>
                  </a:lnTo>
                  <a:lnTo>
                    <a:pt x="412026" y="2337961"/>
                  </a:lnTo>
                  <a:lnTo>
                    <a:pt x="380444" y="2367300"/>
                  </a:lnTo>
                  <a:lnTo>
                    <a:pt x="352520" y="2401682"/>
                  </a:lnTo>
                  <a:lnTo>
                    <a:pt x="328690" y="2440567"/>
                  </a:lnTo>
                  <a:lnTo>
                    <a:pt x="309394" y="2483416"/>
                  </a:lnTo>
                  <a:lnTo>
                    <a:pt x="295068" y="2529691"/>
                  </a:lnTo>
                  <a:lnTo>
                    <a:pt x="286152" y="2578852"/>
                  </a:lnTo>
                  <a:lnTo>
                    <a:pt x="283083" y="2630360"/>
                  </a:lnTo>
                  <a:lnTo>
                    <a:pt x="283083" y="4215066"/>
                  </a:lnTo>
                  <a:lnTo>
                    <a:pt x="280013" y="4266574"/>
                  </a:lnTo>
                  <a:lnTo>
                    <a:pt x="271098" y="4315735"/>
                  </a:lnTo>
                  <a:lnTo>
                    <a:pt x="256773" y="4362010"/>
                  </a:lnTo>
                  <a:lnTo>
                    <a:pt x="237478" y="4404859"/>
                  </a:lnTo>
                  <a:lnTo>
                    <a:pt x="213649" y="4443744"/>
                  </a:lnTo>
                  <a:lnTo>
                    <a:pt x="185726" y="4478126"/>
                  </a:lnTo>
                  <a:lnTo>
                    <a:pt x="154144" y="4507465"/>
                  </a:lnTo>
                  <a:lnTo>
                    <a:pt x="119343" y="4531223"/>
                  </a:lnTo>
                  <a:lnTo>
                    <a:pt x="81760" y="4548861"/>
                  </a:lnTo>
                  <a:lnTo>
                    <a:pt x="41833" y="4559838"/>
                  </a:lnTo>
                  <a:lnTo>
                    <a:pt x="0" y="4563618"/>
                  </a:lnTo>
                </a:path>
              </a:pathLst>
            </a:custGeom>
            <a:ln w="990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7041235" y="3632250"/>
            <a:ext cx="203708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Setting</a:t>
            </a:r>
            <a:r>
              <a:rPr sz="14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14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Returning</a:t>
            </a:r>
            <a:r>
              <a:rPr sz="1400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-25" dirty="0">
                <a:solidFill>
                  <a:srgbClr val="FFFFFF"/>
                </a:solidFill>
                <a:latin typeface="Arial"/>
                <a:cs typeface="Arial"/>
              </a:rPr>
              <a:t>the 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attribute</a:t>
            </a:r>
            <a:r>
              <a:rPr sz="1400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Arial"/>
                <a:cs typeface="Arial"/>
              </a:rPr>
              <a:t>values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52866" y="221030"/>
            <a:ext cx="9634134" cy="659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Creating</a:t>
            </a:r>
            <a:r>
              <a:rPr spc="-35" dirty="0"/>
              <a:t> </a:t>
            </a:r>
            <a:r>
              <a:rPr dirty="0"/>
              <a:t>a</a:t>
            </a:r>
            <a:r>
              <a:rPr spc="-15" dirty="0"/>
              <a:t> </a:t>
            </a:r>
            <a:r>
              <a:rPr dirty="0"/>
              <a:t>class</a:t>
            </a:r>
            <a:r>
              <a:rPr spc="-20" dirty="0"/>
              <a:t> </a:t>
            </a:r>
            <a:r>
              <a:rPr dirty="0"/>
              <a:t>with</a:t>
            </a:r>
            <a:r>
              <a:rPr spc="-20" dirty="0"/>
              <a:t> </a:t>
            </a:r>
            <a:r>
              <a:rPr spc="-10" dirty="0"/>
              <a:t>Constructor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28600" y="1219200"/>
            <a:ext cx="7402335" cy="4008882"/>
            <a:chOff x="250710" y="1646682"/>
            <a:chExt cx="7402335" cy="4008882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0710" y="1646682"/>
              <a:ext cx="7327379" cy="400888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3996" y="1991106"/>
              <a:ext cx="6638544" cy="332003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550543" y="1946529"/>
              <a:ext cx="6728459" cy="3409950"/>
            </a:xfrm>
            <a:custGeom>
              <a:avLst/>
              <a:gdLst/>
              <a:ahLst/>
              <a:cxnLst/>
              <a:rect l="l" t="t" r="r" b="b"/>
              <a:pathLst>
                <a:path w="6728459" h="3409950">
                  <a:moveTo>
                    <a:pt x="597128" y="0"/>
                  </a:moveTo>
                  <a:lnTo>
                    <a:pt x="6728079" y="0"/>
                  </a:lnTo>
                  <a:lnTo>
                    <a:pt x="6728079" y="2812681"/>
                  </a:lnTo>
                  <a:lnTo>
                    <a:pt x="6725132" y="2872790"/>
                  </a:lnTo>
                  <a:lnTo>
                    <a:pt x="6716115" y="2932125"/>
                  </a:lnTo>
                  <a:lnTo>
                    <a:pt x="6701091" y="2989643"/>
                  </a:lnTo>
                  <a:lnTo>
                    <a:pt x="6680987" y="3044380"/>
                  </a:lnTo>
                  <a:lnTo>
                    <a:pt x="6656057" y="3096806"/>
                  </a:lnTo>
                  <a:lnTo>
                    <a:pt x="6625945" y="3145840"/>
                  </a:lnTo>
                  <a:lnTo>
                    <a:pt x="6591300" y="3192043"/>
                  </a:lnTo>
                  <a:lnTo>
                    <a:pt x="6552742" y="3234461"/>
                  </a:lnTo>
                  <a:lnTo>
                    <a:pt x="6510299" y="3273044"/>
                  </a:lnTo>
                  <a:lnTo>
                    <a:pt x="6464414" y="3307346"/>
                  </a:lnTo>
                  <a:lnTo>
                    <a:pt x="6414998" y="3337433"/>
                  </a:lnTo>
                  <a:lnTo>
                    <a:pt x="6362649" y="3362312"/>
                  </a:lnTo>
                  <a:lnTo>
                    <a:pt x="6307912" y="3382416"/>
                  </a:lnTo>
                  <a:lnTo>
                    <a:pt x="6250393" y="3397440"/>
                  </a:lnTo>
                  <a:lnTo>
                    <a:pt x="6191072" y="3406470"/>
                  </a:lnTo>
                  <a:lnTo>
                    <a:pt x="6130950" y="3409403"/>
                  </a:lnTo>
                  <a:lnTo>
                    <a:pt x="0" y="3409403"/>
                  </a:lnTo>
                  <a:lnTo>
                    <a:pt x="0" y="597128"/>
                  </a:lnTo>
                  <a:lnTo>
                    <a:pt x="2946" y="537006"/>
                  </a:lnTo>
                  <a:lnTo>
                    <a:pt x="11976" y="477685"/>
                  </a:lnTo>
                  <a:lnTo>
                    <a:pt x="27000" y="420166"/>
                  </a:lnTo>
                  <a:lnTo>
                    <a:pt x="47091" y="365429"/>
                  </a:lnTo>
                  <a:lnTo>
                    <a:pt x="71983" y="313080"/>
                  </a:lnTo>
                  <a:lnTo>
                    <a:pt x="102133" y="263550"/>
                  </a:lnTo>
                  <a:lnTo>
                    <a:pt x="136855" y="217690"/>
                  </a:lnTo>
                  <a:lnTo>
                    <a:pt x="175348" y="175336"/>
                  </a:lnTo>
                  <a:lnTo>
                    <a:pt x="217690" y="136842"/>
                  </a:lnTo>
                  <a:lnTo>
                    <a:pt x="263550" y="102133"/>
                  </a:lnTo>
                  <a:lnTo>
                    <a:pt x="313080" y="71983"/>
                  </a:lnTo>
                  <a:lnTo>
                    <a:pt x="365429" y="47091"/>
                  </a:lnTo>
                  <a:lnTo>
                    <a:pt x="420166" y="26987"/>
                  </a:lnTo>
                  <a:lnTo>
                    <a:pt x="477685" y="11976"/>
                  </a:lnTo>
                  <a:lnTo>
                    <a:pt x="537006" y="2946"/>
                  </a:lnTo>
                  <a:lnTo>
                    <a:pt x="597128" y="0"/>
                  </a:lnTo>
                  <a:close/>
                </a:path>
              </a:pathLst>
            </a:custGeom>
            <a:ln w="8915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814565" y="2548890"/>
              <a:ext cx="743585" cy="0"/>
            </a:xfrm>
            <a:custGeom>
              <a:avLst/>
              <a:gdLst/>
              <a:ahLst/>
              <a:cxnLst/>
              <a:rect l="l" t="t" r="r" b="b"/>
              <a:pathLst>
                <a:path w="743584">
                  <a:moveTo>
                    <a:pt x="0" y="0"/>
                  </a:moveTo>
                  <a:lnTo>
                    <a:pt x="743229" y="0"/>
                  </a:lnTo>
                </a:path>
              </a:pathLst>
            </a:custGeom>
            <a:ln w="38100">
              <a:solidFill>
                <a:srgbClr val="4F612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538745" y="2491740"/>
              <a:ext cx="114300" cy="114300"/>
            </a:xfrm>
            <a:custGeom>
              <a:avLst/>
              <a:gdLst/>
              <a:ahLst/>
              <a:cxnLst/>
              <a:rect l="l" t="t" r="r" b="b"/>
              <a:pathLst>
                <a:path w="114300" h="114300">
                  <a:moveTo>
                    <a:pt x="0" y="0"/>
                  </a:moveTo>
                  <a:lnTo>
                    <a:pt x="0" y="114300"/>
                  </a:lnTo>
                  <a:lnTo>
                    <a:pt x="114300" y="571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F61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7907743" y="2423528"/>
            <a:ext cx="2836457" cy="22762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init</a:t>
            </a:r>
            <a:r>
              <a:rPr sz="14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method</a:t>
            </a:r>
            <a:r>
              <a:rPr sz="14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acts</a:t>
            </a:r>
            <a:r>
              <a:rPr sz="14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as</a:t>
            </a:r>
            <a:r>
              <a:rPr sz="14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14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Arial"/>
                <a:cs typeface="Arial"/>
              </a:rPr>
              <a:t>constructor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10" name="Google Shape;429;p46">
            <a:extLst>
              <a:ext uri="{FF2B5EF4-FFF2-40B4-BE49-F238E27FC236}">
                <a16:creationId xmlns:a16="http://schemas.microsoft.com/office/drawing/2014/main" id="{B945C77C-17B8-4B44-777C-0D2079D45C30}"/>
              </a:ext>
            </a:extLst>
          </p:cNvPr>
          <p:cNvSpPr txBox="1"/>
          <p:nvPr/>
        </p:nvSpPr>
        <p:spPr>
          <a:xfrm>
            <a:off x="76200" y="5329136"/>
            <a:ext cx="4114800" cy="1446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i="0" u="none" strike="noStrike" cap="none" dirty="0">
                <a:latin typeface="Open Sans"/>
                <a:ea typeface="Open Sans"/>
                <a:cs typeface="Open Sans"/>
                <a:sym typeface="Open Sans"/>
              </a:rPr>
              <a:t>__</a:t>
            </a:r>
            <a:r>
              <a:rPr lang="en-US" sz="2200" b="1" i="0" u="none" strike="noStrike" cap="none" dirty="0" err="1">
                <a:latin typeface="Open Sans"/>
                <a:ea typeface="Open Sans"/>
                <a:cs typeface="Open Sans"/>
                <a:sym typeface="Open Sans"/>
              </a:rPr>
              <a:t>init</a:t>
            </a:r>
            <a:r>
              <a:rPr lang="en-US" sz="2200" b="1" i="0" u="none" strike="noStrike" cap="none" dirty="0">
                <a:latin typeface="Open Sans"/>
                <a:ea typeface="Open Sans"/>
                <a:cs typeface="Open Sans"/>
                <a:sym typeface="Open Sans"/>
              </a:rPr>
              <a:t>_</a:t>
            </a:r>
            <a:r>
              <a:rPr lang="en-US" sz="2200" b="1" dirty="0">
                <a:latin typeface="Open Sans"/>
                <a:ea typeface="Open Sans"/>
                <a:cs typeface="Open Sans"/>
                <a:sym typeface="Open Sans"/>
              </a:rPr>
              <a:t>_ </a:t>
            </a:r>
            <a:r>
              <a:rPr lang="en-US" sz="2200" b="0" i="0" u="none" strike="noStrike" cap="none" dirty="0">
                <a:latin typeface="Open Sans"/>
                <a:ea typeface="Open Sans"/>
                <a:cs typeface="Open Sans"/>
                <a:sym typeface="Open Sans"/>
              </a:rPr>
              <a:t>is a method that is automatically called when memory is allocated </a:t>
            </a:r>
            <a:r>
              <a:rPr lang="en-US" sz="2200" dirty="0">
                <a:latin typeface="Open Sans"/>
                <a:ea typeface="Open Sans"/>
                <a:cs typeface="Open Sans"/>
                <a:sym typeface="Open Sans"/>
              </a:rPr>
              <a:t>to </a:t>
            </a:r>
            <a:r>
              <a:rPr lang="en-US" sz="2200" b="0" i="0" u="none" strike="noStrike" cap="none" dirty="0">
                <a:latin typeface="Open Sans"/>
                <a:ea typeface="Open Sans"/>
                <a:cs typeface="Open Sans"/>
                <a:sym typeface="Open Sans"/>
              </a:rPr>
              <a:t>a new object. </a:t>
            </a:r>
            <a:endParaRPr dirty="0"/>
          </a:p>
        </p:txBody>
      </p:sp>
      <p:sp>
        <p:nvSpPr>
          <p:cNvPr id="11" name="Google Shape;431;p46">
            <a:extLst>
              <a:ext uri="{FF2B5EF4-FFF2-40B4-BE49-F238E27FC236}">
                <a16:creationId xmlns:a16="http://schemas.microsoft.com/office/drawing/2014/main" id="{C275AFB0-21FE-8998-F1B4-F0CD1B379B11}"/>
              </a:ext>
            </a:extLst>
          </p:cNvPr>
          <p:cNvSpPr txBox="1"/>
          <p:nvPr/>
        </p:nvSpPr>
        <p:spPr>
          <a:xfrm>
            <a:off x="5105400" y="5292804"/>
            <a:ext cx="6957060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 dirty="0">
                <a:latin typeface="Open Sans"/>
                <a:ea typeface="Open Sans"/>
                <a:cs typeface="Open Sans"/>
                <a:sym typeface="Open Sans"/>
              </a:rPr>
              <a:t>For invoking in build parameter with object , self is used .</a:t>
            </a:r>
            <a:endParaRPr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24038" y="221029"/>
            <a:ext cx="7724153" cy="659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Instantiating</a:t>
            </a:r>
            <a:r>
              <a:rPr spc="-50" dirty="0"/>
              <a:t> </a:t>
            </a:r>
            <a:r>
              <a:rPr spc="-10" dirty="0"/>
              <a:t>Object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3213863" y="2057412"/>
            <a:ext cx="7149337" cy="3082277"/>
            <a:chOff x="2298954" y="2057412"/>
            <a:chExt cx="7148321" cy="3082277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44736" y="2057412"/>
              <a:ext cx="6702539" cy="308227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47894" y="2401824"/>
              <a:ext cx="6013704" cy="2393442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3044571" y="2357247"/>
              <a:ext cx="6103620" cy="2482850"/>
            </a:xfrm>
            <a:custGeom>
              <a:avLst/>
              <a:gdLst/>
              <a:ahLst/>
              <a:cxnLst/>
              <a:rect l="l" t="t" r="r" b="b"/>
              <a:pathLst>
                <a:path w="6103620" h="2482850">
                  <a:moveTo>
                    <a:pt x="442747" y="0"/>
                  </a:moveTo>
                  <a:lnTo>
                    <a:pt x="6102997" y="0"/>
                  </a:lnTo>
                  <a:lnTo>
                    <a:pt x="6102997" y="2040356"/>
                  </a:lnTo>
                  <a:lnTo>
                    <a:pt x="6100851" y="2084552"/>
                  </a:lnTo>
                  <a:lnTo>
                    <a:pt x="6094209" y="2128786"/>
                  </a:lnTo>
                  <a:lnTo>
                    <a:pt x="6083134" y="2171306"/>
                  </a:lnTo>
                  <a:lnTo>
                    <a:pt x="6068174" y="2211806"/>
                  </a:lnTo>
                  <a:lnTo>
                    <a:pt x="6049606" y="2250706"/>
                  </a:lnTo>
                  <a:lnTo>
                    <a:pt x="6027026" y="2287447"/>
                  </a:lnTo>
                  <a:lnTo>
                    <a:pt x="6001651" y="2321140"/>
                  </a:lnTo>
                  <a:lnTo>
                    <a:pt x="5973318" y="2353017"/>
                  </a:lnTo>
                  <a:lnTo>
                    <a:pt x="5941428" y="2381364"/>
                  </a:lnTo>
                  <a:lnTo>
                    <a:pt x="5907735" y="2406738"/>
                  </a:lnTo>
                  <a:lnTo>
                    <a:pt x="5870994" y="2429319"/>
                  </a:lnTo>
                  <a:lnTo>
                    <a:pt x="5832106" y="2447886"/>
                  </a:lnTo>
                  <a:lnTo>
                    <a:pt x="5791606" y="2462847"/>
                  </a:lnTo>
                  <a:lnTo>
                    <a:pt x="5749074" y="2473921"/>
                  </a:lnTo>
                  <a:lnTo>
                    <a:pt x="5704840" y="2480564"/>
                  </a:lnTo>
                  <a:lnTo>
                    <a:pt x="5660644" y="2482710"/>
                  </a:lnTo>
                  <a:lnTo>
                    <a:pt x="0" y="2482710"/>
                  </a:lnTo>
                  <a:lnTo>
                    <a:pt x="0" y="442747"/>
                  </a:lnTo>
                  <a:lnTo>
                    <a:pt x="2146" y="398551"/>
                  </a:lnTo>
                  <a:lnTo>
                    <a:pt x="8775" y="354317"/>
                  </a:lnTo>
                  <a:lnTo>
                    <a:pt x="19837" y="311861"/>
                  </a:lnTo>
                  <a:lnTo>
                    <a:pt x="34785" y="270967"/>
                  </a:lnTo>
                  <a:lnTo>
                    <a:pt x="53378" y="232003"/>
                  </a:lnTo>
                  <a:lnTo>
                    <a:pt x="75958" y="195262"/>
                  </a:lnTo>
                  <a:lnTo>
                    <a:pt x="101536" y="161302"/>
                  </a:lnTo>
                  <a:lnTo>
                    <a:pt x="130098" y="130098"/>
                  </a:lnTo>
                  <a:lnTo>
                    <a:pt x="161302" y="101536"/>
                  </a:lnTo>
                  <a:lnTo>
                    <a:pt x="195249" y="75958"/>
                  </a:lnTo>
                  <a:lnTo>
                    <a:pt x="232003" y="53390"/>
                  </a:lnTo>
                  <a:lnTo>
                    <a:pt x="270967" y="34785"/>
                  </a:lnTo>
                  <a:lnTo>
                    <a:pt x="311861" y="19837"/>
                  </a:lnTo>
                  <a:lnTo>
                    <a:pt x="354317" y="8775"/>
                  </a:lnTo>
                  <a:lnTo>
                    <a:pt x="398551" y="2146"/>
                  </a:lnTo>
                  <a:lnTo>
                    <a:pt x="442747" y="0"/>
                  </a:lnTo>
                  <a:close/>
                </a:path>
              </a:pathLst>
            </a:custGeom>
            <a:ln w="8915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394204" y="2730246"/>
              <a:ext cx="675640" cy="0"/>
            </a:xfrm>
            <a:custGeom>
              <a:avLst/>
              <a:gdLst/>
              <a:ahLst/>
              <a:cxnLst/>
              <a:rect l="l" t="t" r="r" b="b"/>
              <a:pathLst>
                <a:path w="675639">
                  <a:moveTo>
                    <a:pt x="675462" y="0"/>
                  </a:moveTo>
                  <a:lnTo>
                    <a:pt x="0" y="0"/>
                  </a:lnTo>
                </a:path>
              </a:pathLst>
            </a:custGeom>
            <a:ln w="38100">
              <a:solidFill>
                <a:srgbClr val="4F612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298954" y="2673096"/>
              <a:ext cx="114300" cy="114300"/>
            </a:xfrm>
            <a:custGeom>
              <a:avLst/>
              <a:gdLst/>
              <a:ahLst/>
              <a:cxnLst/>
              <a:rect l="l" t="t" r="r" b="b"/>
              <a:pathLst>
                <a:path w="114300" h="114300">
                  <a:moveTo>
                    <a:pt x="114300" y="0"/>
                  </a:moveTo>
                  <a:lnTo>
                    <a:pt x="0" y="57150"/>
                  </a:lnTo>
                  <a:lnTo>
                    <a:pt x="114300" y="114300"/>
                  </a:lnTo>
                  <a:lnTo>
                    <a:pt x="114300" y="0"/>
                  </a:lnTo>
                  <a:close/>
                </a:path>
              </a:pathLst>
            </a:custGeom>
            <a:solidFill>
              <a:srgbClr val="4F61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417064" y="4261104"/>
              <a:ext cx="620395" cy="0"/>
            </a:xfrm>
            <a:custGeom>
              <a:avLst/>
              <a:gdLst/>
              <a:ahLst/>
              <a:cxnLst/>
              <a:rect l="l" t="t" r="r" b="b"/>
              <a:pathLst>
                <a:path w="620394">
                  <a:moveTo>
                    <a:pt x="620153" y="0"/>
                  </a:moveTo>
                  <a:lnTo>
                    <a:pt x="0" y="0"/>
                  </a:lnTo>
                </a:path>
              </a:pathLst>
            </a:custGeom>
            <a:ln w="38100">
              <a:solidFill>
                <a:srgbClr val="4F612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321814" y="4203954"/>
              <a:ext cx="114300" cy="114300"/>
            </a:xfrm>
            <a:custGeom>
              <a:avLst/>
              <a:gdLst/>
              <a:ahLst/>
              <a:cxnLst/>
              <a:rect l="l" t="t" r="r" b="b"/>
              <a:pathLst>
                <a:path w="114300" h="114300">
                  <a:moveTo>
                    <a:pt x="114300" y="0"/>
                  </a:moveTo>
                  <a:lnTo>
                    <a:pt x="0" y="57150"/>
                  </a:lnTo>
                  <a:lnTo>
                    <a:pt x="114300" y="114300"/>
                  </a:lnTo>
                  <a:lnTo>
                    <a:pt x="114300" y="0"/>
                  </a:lnTo>
                  <a:close/>
                </a:path>
              </a:pathLst>
            </a:custGeom>
            <a:solidFill>
              <a:srgbClr val="4F61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921385" y="2604693"/>
            <a:ext cx="2126615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spc="-10" dirty="0">
                <a:solidFill>
                  <a:srgbClr val="FFFFFF"/>
                </a:solidFill>
                <a:latin typeface="Arial"/>
                <a:cs typeface="Arial"/>
              </a:rPr>
              <a:t>Instantiating</a:t>
            </a:r>
            <a:r>
              <a:rPr sz="14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14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‘e1’</a:t>
            </a:r>
            <a:r>
              <a:rPr sz="1400" spc="-10" dirty="0">
                <a:solidFill>
                  <a:srgbClr val="FFFFFF"/>
                </a:solidFill>
                <a:latin typeface="Arial"/>
                <a:cs typeface="Arial"/>
              </a:rPr>
              <a:t> object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637030" y="3918534"/>
            <a:ext cx="1487170" cy="6654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Invoking</a:t>
            </a:r>
            <a:r>
              <a:rPr sz="1400" spc="-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-25" dirty="0">
                <a:solidFill>
                  <a:srgbClr val="FFFFFF"/>
                </a:solidFill>
                <a:latin typeface="Arial"/>
                <a:cs typeface="Arial"/>
              </a:rPr>
              <a:t>the </a:t>
            </a:r>
            <a:r>
              <a:rPr sz="1400" spc="-10" dirty="0">
                <a:solidFill>
                  <a:srgbClr val="FFFFFF"/>
                </a:solidFill>
                <a:latin typeface="Arial"/>
                <a:cs typeface="Arial"/>
              </a:rPr>
              <a:t>‘employee_details’ method</a:t>
            </a:r>
            <a:endParaRPr sz="14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71600" y="221029"/>
            <a:ext cx="6458116" cy="659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Inheritance</a:t>
            </a:r>
            <a:r>
              <a:rPr spc="-10" dirty="0"/>
              <a:t> </a:t>
            </a:r>
            <a:r>
              <a:rPr dirty="0"/>
              <a:t>in</a:t>
            </a:r>
            <a:r>
              <a:rPr spc="-15" dirty="0"/>
              <a:t> </a:t>
            </a:r>
            <a:r>
              <a:rPr spc="-10" dirty="0"/>
              <a:t>Python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406395" y="1129283"/>
            <a:ext cx="7379334" cy="815340"/>
            <a:chOff x="2406395" y="1129283"/>
            <a:chExt cx="7379334" cy="81534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06395" y="1129283"/>
              <a:ext cx="7379208" cy="81533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2542031" y="1200911"/>
              <a:ext cx="7108190" cy="672465"/>
            </a:xfrm>
            <a:custGeom>
              <a:avLst/>
              <a:gdLst/>
              <a:ahLst/>
              <a:cxnLst/>
              <a:rect l="l" t="t" r="r" b="b"/>
              <a:pathLst>
                <a:path w="7108190" h="672464">
                  <a:moveTo>
                    <a:pt x="6995922" y="0"/>
                  </a:moveTo>
                  <a:lnTo>
                    <a:pt x="112014" y="0"/>
                  </a:lnTo>
                  <a:lnTo>
                    <a:pt x="68413" y="8802"/>
                  </a:lnTo>
                  <a:lnTo>
                    <a:pt x="32808" y="32808"/>
                  </a:lnTo>
                  <a:lnTo>
                    <a:pt x="8802" y="68413"/>
                  </a:lnTo>
                  <a:lnTo>
                    <a:pt x="0" y="112013"/>
                  </a:lnTo>
                  <a:lnTo>
                    <a:pt x="0" y="560069"/>
                  </a:lnTo>
                  <a:lnTo>
                    <a:pt x="8802" y="603670"/>
                  </a:lnTo>
                  <a:lnTo>
                    <a:pt x="32808" y="639275"/>
                  </a:lnTo>
                  <a:lnTo>
                    <a:pt x="68413" y="663281"/>
                  </a:lnTo>
                  <a:lnTo>
                    <a:pt x="112014" y="672083"/>
                  </a:lnTo>
                  <a:lnTo>
                    <a:pt x="6995922" y="672083"/>
                  </a:lnTo>
                  <a:lnTo>
                    <a:pt x="7039522" y="663281"/>
                  </a:lnTo>
                  <a:lnTo>
                    <a:pt x="7075127" y="639275"/>
                  </a:lnTo>
                  <a:lnTo>
                    <a:pt x="7099133" y="603670"/>
                  </a:lnTo>
                  <a:lnTo>
                    <a:pt x="7107935" y="560069"/>
                  </a:lnTo>
                  <a:lnTo>
                    <a:pt x="7107935" y="112013"/>
                  </a:lnTo>
                  <a:lnTo>
                    <a:pt x="7099133" y="68413"/>
                  </a:lnTo>
                  <a:lnTo>
                    <a:pt x="7075127" y="32808"/>
                  </a:lnTo>
                  <a:lnTo>
                    <a:pt x="7039522" y="8802"/>
                  </a:lnTo>
                  <a:lnTo>
                    <a:pt x="699592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3250971" y="1389456"/>
            <a:ext cx="5686425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rgbClr val="10243E"/>
                </a:solidFill>
                <a:latin typeface="Calibri"/>
                <a:cs typeface="Calibri"/>
              </a:rPr>
              <a:t>With</a:t>
            </a:r>
            <a:r>
              <a:rPr sz="1600" spc="-35" dirty="0">
                <a:solidFill>
                  <a:srgbClr val="10243E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10243E"/>
                </a:solidFill>
                <a:latin typeface="Calibri"/>
                <a:cs typeface="Calibri"/>
              </a:rPr>
              <a:t>inheritance</a:t>
            </a:r>
            <a:r>
              <a:rPr sz="1600" spc="-30" dirty="0">
                <a:solidFill>
                  <a:srgbClr val="10243E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10243E"/>
                </a:solidFill>
                <a:latin typeface="Calibri"/>
                <a:cs typeface="Calibri"/>
              </a:rPr>
              <a:t>one</a:t>
            </a:r>
            <a:r>
              <a:rPr sz="1600" spc="-15" dirty="0">
                <a:solidFill>
                  <a:srgbClr val="10243E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10243E"/>
                </a:solidFill>
                <a:latin typeface="Calibri"/>
                <a:cs typeface="Calibri"/>
              </a:rPr>
              <a:t>class</a:t>
            </a:r>
            <a:r>
              <a:rPr sz="1600" spc="-30" dirty="0">
                <a:solidFill>
                  <a:srgbClr val="10243E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10243E"/>
                </a:solidFill>
                <a:latin typeface="Calibri"/>
                <a:cs typeface="Calibri"/>
              </a:rPr>
              <a:t>can</a:t>
            </a:r>
            <a:r>
              <a:rPr sz="1600" spc="-35" dirty="0">
                <a:solidFill>
                  <a:srgbClr val="10243E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10243E"/>
                </a:solidFill>
                <a:latin typeface="Calibri"/>
                <a:cs typeface="Calibri"/>
              </a:rPr>
              <a:t>derive</a:t>
            </a:r>
            <a:r>
              <a:rPr sz="1600" spc="-15" dirty="0">
                <a:solidFill>
                  <a:srgbClr val="10243E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10243E"/>
                </a:solidFill>
                <a:latin typeface="Calibri"/>
                <a:cs typeface="Calibri"/>
              </a:rPr>
              <a:t>the</a:t>
            </a:r>
            <a:r>
              <a:rPr sz="1600" spc="-15" dirty="0">
                <a:solidFill>
                  <a:srgbClr val="10243E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10243E"/>
                </a:solidFill>
                <a:latin typeface="Calibri"/>
                <a:cs typeface="Calibri"/>
              </a:rPr>
              <a:t>properties</a:t>
            </a:r>
            <a:r>
              <a:rPr sz="1600" spc="-10" dirty="0">
                <a:solidFill>
                  <a:srgbClr val="10243E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10243E"/>
                </a:solidFill>
                <a:latin typeface="Calibri"/>
                <a:cs typeface="Calibri"/>
              </a:rPr>
              <a:t>of</a:t>
            </a:r>
            <a:r>
              <a:rPr sz="1600" spc="-15" dirty="0">
                <a:solidFill>
                  <a:srgbClr val="10243E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10243E"/>
                </a:solidFill>
                <a:latin typeface="Calibri"/>
                <a:cs typeface="Calibri"/>
              </a:rPr>
              <a:t>another</a:t>
            </a:r>
            <a:r>
              <a:rPr sz="1600" spc="-15" dirty="0">
                <a:solidFill>
                  <a:srgbClr val="10243E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10243E"/>
                </a:solidFill>
                <a:latin typeface="Calibri"/>
                <a:cs typeface="Calibri"/>
              </a:rPr>
              <a:t>class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3647694" y="2007107"/>
            <a:ext cx="3021330" cy="4566285"/>
            <a:chOff x="3647694" y="2007107"/>
            <a:chExt cx="3021330" cy="4566285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47694" y="4335017"/>
              <a:ext cx="2237994" cy="223799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842004" y="4529340"/>
              <a:ext cx="1651253" cy="1651241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647694" y="2007107"/>
              <a:ext cx="2237994" cy="2237994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842004" y="2201417"/>
              <a:ext cx="1651253" cy="1651253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4682108" y="4008500"/>
              <a:ext cx="0" cy="371475"/>
            </a:xfrm>
            <a:custGeom>
              <a:avLst/>
              <a:gdLst/>
              <a:ahLst/>
              <a:cxnLst/>
              <a:rect l="l" t="t" r="r" b="b"/>
              <a:pathLst>
                <a:path h="371475">
                  <a:moveTo>
                    <a:pt x="0" y="0"/>
                  </a:moveTo>
                  <a:lnTo>
                    <a:pt x="0" y="370916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644008" y="4366717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76200" y="0"/>
                  </a:moveTo>
                  <a:lnTo>
                    <a:pt x="0" y="0"/>
                  </a:lnTo>
                  <a:lnTo>
                    <a:pt x="38100" y="76200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874639" y="2411348"/>
              <a:ext cx="789940" cy="3672840"/>
            </a:xfrm>
            <a:custGeom>
              <a:avLst/>
              <a:gdLst/>
              <a:ahLst/>
              <a:cxnLst/>
              <a:rect l="l" t="t" r="r" b="b"/>
              <a:pathLst>
                <a:path w="789940" h="3672840">
                  <a:moveTo>
                    <a:pt x="0" y="0"/>
                  </a:moveTo>
                  <a:lnTo>
                    <a:pt x="55843" y="9116"/>
                  </a:lnTo>
                  <a:lnTo>
                    <a:pt x="109279" y="35635"/>
                  </a:lnTo>
                  <a:lnTo>
                    <a:pt x="159773" y="78316"/>
                  </a:lnTo>
                  <a:lnTo>
                    <a:pt x="206793" y="135915"/>
                  </a:lnTo>
                  <a:lnTo>
                    <a:pt x="228832" y="169920"/>
                  </a:lnTo>
                  <a:lnTo>
                    <a:pt x="249802" y="207189"/>
                  </a:lnTo>
                  <a:lnTo>
                    <a:pt x="269636" y="247566"/>
                  </a:lnTo>
                  <a:lnTo>
                    <a:pt x="288267" y="290895"/>
                  </a:lnTo>
                  <a:lnTo>
                    <a:pt x="305628" y="337023"/>
                  </a:lnTo>
                  <a:lnTo>
                    <a:pt x="321653" y="385792"/>
                  </a:lnTo>
                  <a:lnTo>
                    <a:pt x="336275" y="437048"/>
                  </a:lnTo>
                  <a:lnTo>
                    <a:pt x="349426" y="490636"/>
                  </a:lnTo>
                  <a:lnTo>
                    <a:pt x="361041" y="546400"/>
                  </a:lnTo>
                  <a:lnTo>
                    <a:pt x="371052" y="604184"/>
                  </a:lnTo>
                  <a:lnTo>
                    <a:pt x="379393" y="663834"/>
                  </a:lnTo>
                  <a:lnTo>
                    <a:pt x="385996" y="725194"/>
                  </a:lnTo>
                  <a:lnTo>
                    <a:pt x="390796" y="788109"/>
                  </a:lnTo>
                  <a:lnTo>
                    <a:pt x="393724" y="852423"/>
                  </a:lnTo>
                  <a:lnTo>
                    <a:pt x="394716" y="917981"/>
                  </a:lnTo>
                  <a:lnTo>
                    <a:pt x="394716" y="918438"/>
                  </a:lnTo>
                  <a:lnTo>
                    <a:pt x="395707" y="983996"/>
                  </a:lnTo>
                  <a:lnTo>
                    <a:pt x="398635" y="1048310"/>
                  </a:lnTo>
                  <a:lnTo>
                    <a:pt x="403435" y="1111225"/>
                  </a:lnTo>
                  <a:lnTo>
                    <a:pt x="410038" y="1172585"/>
                  </a:lnTo>
                  <a:lnTo>
                    <a:pt x="418379" y="1232235"/>
                  </a:lnTo>
                  <a:lnTo>
                    <a:pt x="428390" y="1290019"/>
                  </a:lnTo>
                  <a:lnTo>
                    <a:pt x="440005" y="1345783"/>
                  </a:lnTo>
                  <a:lnTo>
                    <a:pt x="453156" y="1399371"/>
                  </a:lnTo>
                  <a:lnTo>
                    <a:pt x="467778" y="1450627"/>
                  </a:lnTo>
                  <a:lnTo>
                    <a:pt x="483803" y="1499396"/>
                  </a:lnTo>
                  <a:lnTo>
                    <a:pt x="501164" y="1545524"/>
                  </a:lnTo>
                  <a:lnTo>
                    <a:pt x="519795" y="1588853"/>
                  </a:lnTo>
                  <a:lnTo>
                    <a:pt x="539629" y="1629230"/>
                  </a:lnTo>
                  <a:lnTo>
                    <a:pt x="560599" y="1666499"/>
                  </a:lnTo>
                  <a:lnTo>
                    <a:pt x="582638" y="1700504"/>
                  </a:lnTo>
                  <a:lnTo>
                    <a:pt x="605680" y="1731091"/>
                  </a:lnTo>
                  <a:lnTo>
                    <a:pt x="654504" y="1781386"/>
                  </a:lnTo>
                  <a:lnTo>
                    <a:pt x="706536" y="1816141"/>
                  </a:lnTo>
                  <a:lnTo>
                    <a:pt x="761243" y="1834115"/>
                  </a:lnTo>
                  <a:lnTo>
                    <a:pt x="789432" y="1836420"/>
                  </a:lnTo>
                  <a:lnTo>
                    <a:pt x="761243" y="1838724"/>
                  </a:lnTo>
                  <a:lnTo>
                    <a:pt x="706536" y="1856698"/>
                  </a:lnTo>
                  <a:lnTo>
                    <a:pt x="654504" y="1891453"/>
                  </a:lnTo>
                  <a:lnTo>
                    <a:pt x="605680" y="1941748"/>
                  </a:lnTo>
                  <a:lnTo>
                    <a:pt x="582638" y="1972335"/>
                  </a:lnTo>
                  <a:lnTo>
                    <a:pt x="560599" y="2006340"/>
                  </a:lnTo>
                  <a:lnTo>
                    <a:pt x="539629" y="2043609"/>
                  </a:lnTo>
                  <a:lnTo>
                    <a:pt x="519795" y="2083986"/>
                  </a:lnTo>
                  <a:lnTo>
                    <a:pt x="501164" y="2127315"/>
                  </a:lnTo>
                  <a:lnTo>
                    <a:pt x="483803" y="2173443"/>
                  </a:lnTo>
                  <a:lnTo>
                    <a:pt x="467778" y="2222212"/>
                  </a:lnTo>
                  <a:lnTo>
                    <a:pt x="453156" y="2273468"/>
                  </a:lnTo>
                  <a:lnTo>
                    <a:pt x="440005" y="2327056"/>
                  </a:lnTo>
                  <a:lnTo>
                    <a:pt x="428390" y="2382820"/>
                  </a:lnTo>
                  <a:lnTo>
                    <a:pt x="418379" y="2440604"/>
                  </a:lnTo>
                  <a:lnTo>
                    <a:pt x="410038" y="2500254"/>
                  </a:lnTo>
                  <a:lnTo>
                    <a:pt x="403435" y="2561614"/>
                  </a:lnTo>
                  <a:lnTo>
                    <a:pt x="398635" y="2624529"/>
                  </a:lnTo>
                  <a:lnTo>
                    <a:pt x="395707" y="2688843"/>
                  </a:lnTo>
                  <a:lnTo>
                    <a:pt x="394716" y="2754401"/>
                  </a:lnTo>
                  <a:lnTo>
                    <a:pt x="394716" y="2754858"/>
                  </a:lnTo>
                  <a:lnTo>
                    <a:pt x="393724" y="2820416"/>
                  </a:lnTo>
                  <a:lnTo>
                    <a:pt x="390796" y="2884730"/>
                  </a:lnTo>
                  <a:lnTo>
                    <a:pt x="385996" y="2947645"/>
                  </a:lnTo>
                  <a:lnTo>
                    <a:pt x="379393" y="3009005"/>
                  </a:lnTo>
                  <a:lnTo>
                    <a:pt x="371052" y="3068655"/>
                  </a:lnTo>
                  <a:lnTo>
                    <a:pt x="361041" y="3126439"/>
                  </a:lnTo>
                  <a:lnTo>
                    <a:pt x="349426" y="3182203"/>
                  </a:lnTo>
                  <a:lnTo>
                    <a:pt x="336275" y="3235791"/>
                  </a:lnTo>
                  <a:lnTo>
                    <a:pt x="321653" y="3287047"/>
                  </a:lnTo>
                  <a:lnTo>
                    <a:pt x="305628" y="3335816"/>
                  </a:lnTo>
                  <a:lnTo>
                    <a:pt x="288267" y="3381944"/>
                  </a:lnTo>
                  <a:lnTo>
                    <a:pt x="269636" y="3425273"/>
                  </a:lnTo>
                  <a:lnTo>
                    <a:pt x="249802" y="3465650"/>
                  </a:lnTo>
                  <a:lnTo>
                    <a:pt x="228832" y="3502919"/>
                  </a:lnTo>
                  <a:lnTo>
                    <a:pt x="206793" y="3536924"/>
                  </a:lnTo>
                  <a:lnTo>
                    <a:pt x="183751" y="3567511"/>
                  </a:lnTo>
                  <a:lnTo>
                    <a:pt x="134927" y="3617806"/>
                  </a:lnTo>
                  <a:lnTo>
                    <a:pt x="82895" y="3652561"/>
                  </a:lnTo>
                  <a:lnTo>
                    <a:pt x="28188" y="3670535"/>
                  </a:lnTo>
                  <a:lnTo>
                    <a:pt x="0" y="3672840"/>
                  </a:lnTo>
                </a:path>
              </a:pathLst>
            </a:custGeom>
            <a:ln w="990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7173417" y="3671773"/>
            <a:ext cx="2294890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Man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inheriting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features</a:t>
            </a:r>
            <a:r>
              <a:rPr sz="24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from</a:t>
            </a:r>
            <a:r>
              <a:rPr sz="24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25" dirty="0">
                <a:solidFill>
                  <a:srgbClr val="FFFFFF"/>
                </a:solidFill>
                <a:latin typeface="Arial"/>
                <a:cs typeface="Arial"/>
              </a:rPr>
              <a:t>his 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father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76768" y="221029"/>
            <a:ext cx="6548032" cy="659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Inheritance</a:t>
            </a:r>
            <a:r>
              <a:rPr spc="-20" dirty="0"/>
              <a:t> </a:t>
            </a:r>
            <a:r>
              <a:rPr spc="-10" dirty="0"/>
              <a:t>Example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407400" y="1864918"/>
            <a:ext cx="1879600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Creating</a:t>
            </a:r>
            <a:r>
              <a:rPr sz="14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14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base</a:t>
            </a:r>
            <a:r>
              <a:rPr sz="14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Arial"/>
                <a:cs typeface="Arial"/>
              </a:rPr>
              <a:t>class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391400" y="5082407"/>
            <a:ext cx="2942590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spc="-10" dirty="0">
                <a:solidFill>
                  <a:srgbClr val="FFFFFF"/>
                </a:solidFill>
                <a:latin typeface="Arial"/>
                <a:cs typeface="Arial"/>
              </a:rPr>
              <a:t>Instantiating</a:t>
            </a:r>
            <a:r>
              <a:rPr sz="14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14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object</a:t>
            </a:r>
            <a:r>
              <a:rPr sz="14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for</a:t>
            </a:r>
            <a:r>
              <a:rPr sz="14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base</a:t>
            </a:r>
            <a:r>
              <a:rPr sz="14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Arial"/>
                <a:cs typeface="Arial"/>
              </a:rPr>
              <a:t>class</a:t>
            </a:r>
            <a:endParaRPr sz="1400" dirty="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838200" y="905255"/>
            <a:ext cx="7234555" cy="3123565"/>
            <a:chOff x="0" y="905255"/>
            <a:chExt cx="7234555" cy="312356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905255"/>
              <a:ext cx="6911327" cy="312343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5175" y="1249679"/>
              <a:ext cx="6301740" cy="2434590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220601" y="1205102"/>
              <a:ext cx="6391275" cy="2524125"/>
            </a:xfrm>
            <a:custGeom>
              <a:avLst/>
              <a:gdLst/>
              <a:ahLst/>
              <a:cxnLst/>
              <a:rect l="l" t="t" r="r" b="b"/>
              <a:pathLst>
                <a:path w="6391275" h="2524125">
                  <a:moveTo>
                    <a:pt x="449516" y="0"/>
                  </a:moveTo>
                  <a:lnTo>
                    <a:pt x="6391135" y="0"/>
                  </a:lnTo>
                  <a:lnTo>
                    <a:pt x="6391135" y="2074468"/>
                  </a:lnTo>
                  <a:lnTo>
                    <a:pt x="6388976" y="2119630"/>
                  </a:lnTo>
                  <a:lnTo>
                    <a:pt x="6381927" y="2164168"/>
                  </a:lnTo>
                  <a:lnTo>
                    <a:pt x="6370955" y="2207171"/>
                  </a:lnTo>
                  <a:lnTo>
                    <a:pt x="6355969" y="2248585"/>
                  </a:lnTo>
                  <a:lnTo>
                    <a:pt x="6336919" y="2288476"/>
                  </a:lnTo>
                  <a:lnTo>
                    <a:pt x="6313982" y="2325535"/>
                  </a:lnTo>
                  <a:lnTo>
                    <a:pt x="6288062" y="2360231"/>
                  </a:lnTo>
                  <a:lnTo>
                    <a:pt x="6259042" y="2391892"/>
                  </a:lnTo>
                  <a:lnTo>
                    <a:pt x="6227381" y="2420912"/>
                  </a:lnTo>
                  <a:lnTo>
                    <a:pt x="6192672" y="2446832"/>
                  </a:lnTo>
                  <a:lnTo>
                    <a:pt x="6155626" y="2469769"/>
                  </a:lnTo>
                  <a:lnTo>
                    <a:pt x="6115735" y="2488831"/>
                  </a:lnTo>
                  <a:lnTo>
                    <a:pt x="6074321" y="2503805"/>
                  </a:lnTo>
                  <a:lnTo>
                    <a:pt x="6031318" y="2514777"/>
                  </a:lnTo>
                  <a:lnTo>
                    <a:pt x="5986780" y="2521826"/>
                  </a:lnTo>
                  <a:lnTo>
                    <a:pt x="5941606" y="2523985"/>
                  </a:lnTo>
                  <a:lnTo>
                    <a:pt x="0" y="2523985"/>
                  </a:lnTo>
                  <a:lnTo>
                    <a:pt x="0" y="449516"/>
                  </a:lnTo>
                  <a:lnTo>
                    <a:pt x="2146" y="404342"/>
                  </a:lnTo>
                  <a:lnTo>
                    <a:pt x="9207" y="359803"/>
                  </a:lnTo>
                  <a:lnTo>
                    <a:pt x="20167" y="316814"/>
                  </a:lnTo>
                  <a:lnTo>
                    <a:pt x="35153" y="275386"/>
                  </a:lnTo>
                  <a:lnTo>
                    <a:pt x="54216" y="235496"/>
                  </a:lnTo>
                  <a:lnTo>
                    <a:pt x="77152" y="198450"/>
                  </a:lnTo>
                  <a:lnTo>
                    <a:pt x="103073" y="163741"/>
                  </a:lnTo>
                  <a:lnTo>
                    <a:pt x="132080" y="132092"/>
                  </a:lnTo>
                  <a:lnTo>
                    <a:pt x="163741" y="103073"/>
                  </a:lnTo>
                  <a:lnTo>
                    <a:pt x="198450" y="77152"/>
                  </a:lnTo>
                  <a:lnTo>
                    <a:pt x="235496" y="54216"/>
                  </a:lnTo>
                  <a:lnTo>
                    <a:pt x="275386" y="35153"/>
                  </a:lnTo>
                  <a:lnTo>
                    <a:pt x="316801" y="20180"/>
                  </a:lnTo>
                  <a:lnTo>
                    <a:pt x="359803" y="9207"/>
                  </a:lnTo>
                  <a:lnTo>
                    <a:pt x="404342" y="2146"/>
                  </a:lnTo>
                  <a:lnTo>
                    <a:pt x="449516" y="0"/>
                  </a:lnTo>
                  <a:close/>
                </a:path>
              </a:pathLst>
            </a:custGeom>
            <a:ln w="8915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358890" y="1990344"/>
              <a:ext cx="780415" cy="0"/>
            </a:xfrm>
            <a:custGeom>
              <a:avLst/>
              <a:gdLst/>
              <a:ahLst/>
              <a:cxnLst/>
              <a:rect l="l" t="t" r="r" b="b"/>
              <a:pathLst>
                <a:path w="780415">
                  <a:moveTo>
                    <a:pt x="0" y="0"/>
                  </a:moveTo>
                  <a:lnTo>
                    <a:pt x="779957" y="0"/>
                  </a:lnTo>
                </a:path>
              </a:pathLst>
            </a:custGeom>
            <a:ln w="38100">
              <a:solidFill>
                <a:srgbClr val="4F612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119797" y="1933194"/>
              <a:ext cx="114300" cy="114300"/>
            </a:xfrm>
            <a:custGeom>
              <a:avLst/>
              <a:gdLst/>
              <a:ahLst/>
              <a:cxnLst/>
              <a:rect l="l" t="t" r="r" b="b"/>
              <a:pathLst>
                <a:path w="114300" h="114300">
                  <a:moveTo>
                    <a:pt x="0" y="0"/>
                  </a:moveTo>
                  <a:lnTo>
                    <a:pt x="0" y="114300"/>
                  </a:lnTo>
                  <a:lnTo>
                    <a:pt x="114300" y="571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F61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" name="object 11"/>
          <p:cNvGrpSpPr/>
          <p:nvPr/>
        </p:nvGrpSpPr>
        <p:grpSpPr>
          <a:xfrm>
            <a:off x="1907540" y="4131576"/>
            <a:ext cx="5179060" cy="2279650"/>
            <a:chOff x="0" y="4131576"/>
            <a:chExt cx="5179060" cy="2279650"/>
          </a:xfrm>
        </p:grpSpPr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4131576"/>
              <a:ext cx="4905743" cy="2279129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65175" y="4475988"/>
              <a:ext cx="4296156" cy="1590292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220593" y="4431411"/>
              <a:ext cx="4385945" cy="1680210"/>
            </a:xfrm>
            <a:custGeom>
              <a:avLst/>
              <a:gdLst/>
              <a:ahLst/>
              <a:cxnLst/>
              <a:rect l="l" t="t" r="r" b="b"/>
              <a:pathLst>
                <a:path w="4385945" h="1680210">
                  <a:moveTo>
                    <a:pt x="308711" y="0"/>
                  </a:moveTo>
                  <a:lnTo>
                    <a:pt x="4385335" y="0"/>
                  </a:lnTo>
                  <a:lnTo>
                    <a:pt x="4385335" y="1371117"/>
                  </a:lnTo>
                  <a:lnTo>
                    <a:pt x="4378883" y="1432750"/>
                  </a:lnTo>
                  <a:lnTo>
                    <a:pt x="4360900" y="1491640"/>
                  </a:lnTo>
                  <a:lnTo>
                    <a:pt x="4332554" y="1543773"/>
                  </a:lnTo>
                  <a:lnTo>
                    <a:pt x="4294606" y="1589112"/>
                  </a:lnTo>
                  <a:lnTo>
                    <a:pt x="4249267" y="1627047"/>
                  </a:lnTo>
                  <a:lnTo>
                    <a:pt x="4197146" y="1655394"/>
                  </a:lnTo>
                  <a:lnTo>
                    <a:pt x="4138307" y="1673377"/>
                  </a:lnTo>
                  <a:lnTo>
                    <a:pt x="4077017" y="1679829"/>
                  </a:lnTo>
                  <a:lnTo>
                    <a:pt x="0" y="1679829"/>
                  </a:lnTo>
                  <a:lnTo>
                    <a:pt x="0" y="308711"/>
                  </a:lnTo>
                  <a:lnTo>
                    <a:pt x="1358" y="278091"/>
                  </a:lnTo>
                  <a:lnTo>
                    <a:pt x="13792" y="217716"/>
                  </a:lnTo>
                  <a:lnTo>
                    <a:pt x="52793" y="136055"/>
                  </a:lnTo>
                  <a:lnTo>
                    <a:pt x="90728" y="90716"/>
                  </a:lnTo>
                  <a:lnTo>
                    <a:pt x="136067" y="52781"/>
                  </a:lnTo>
                  <a:lnTo>
                    <a:pt x="188188" y="24434"/>
                  </a:lnTo>
                  <a:lnTo>
                    <a:pt x="247078" y="6438"/>
                  </a:lnTo>
                  <a:lnTo>
                    <a:pt x="308711" y="0"/>
                  </a:lnTo>
                  <a:close/>
                </a:path>
              </a:pathLst>
            </a:custGeom>
            <a:ln w="8915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303776" y="5207508"/>
              <a:ext cx="780415" cy="0"/>
            </a:xfrm>
            <a:custGeom>
              <a:avLst/>
              <a:gdLst/>
              <a:ahLst/>
              <a:cxnLst/>
              <a:rect l="l" t="t" r="r" b="b"/>
              <a:pathLst>
                <a:path w="780414">
                  <a:moveTo>
                    <a:pt x="0" y="0"/>
                  </a:moveTo>
                  <a:lnTo>
                    <a:pt x="779957" y="0"/>
                  </a:lnTo>
                </a:path>
              </a:pathLst>
            </a:custGeom>
            <a:ln w="38100">
              <a:solidFill>
                <a:srgbClr val="4F612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064683" y="5150358"/>
              <a:ext cx="114300" cy="114300"/>
            </a:xfrm>
            <a:custGeom>
              <a:avLst/>
              <a:gdLst/>
              <a:ahLst/>
              <a:cxnLst/>
              <a:rect l="l" t="t" r="r" b="b"/>
              <a:pathLst>
                <a:path w="114300" h="114300">
                  <a:moveTo>
                    <a:pt x="0" y="0"/>
                  </a:moveTo>
                  <a:lnTo>
                    <a:pt x="0" y="114300"/>
                  </a:lnTo>
                  <a:lnTo>
                    <a:pt x="114300" y="571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F61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76768" y="221029"/>
            <a:ext cx="6658522" cy="659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Inheritance</a:t>
            </a:r>
            <a:r>
              <a:rPr spc="-20" dirty="0"/>
              <a:t> </a:t>
            </a:r>
            <a:r>
              <a:rPr spc="-10" dirty="0"/>
              <a:t>Example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131050" y="1733295"/>
            <a:ext cx="1860550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Creating</a:t>
            </a:r>
            <a:r>
              <a:rPr sz="14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14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child</a:t>
            </a:r>
            <a:r>
              <a:rPr sz="14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Arial"/>
                <a:cs typeface="Arial"/>
              </a:rPr>
              <a:t>class</a:t>
            </a:r>
            <a:endParaRPr sz="1400" dirty="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5906135" y="1801367"/>
            <a:ext cx="875665" cy="114300"/>
            <a:chOff x="5025390" y="1801367"/>
            <a:chExt cx="875665" cy="114300"/>
          </a:xfrm>
        </p:grpSpPr>
        <p:sp>
          <p:nvSpPr>
            <p:cNvPr id="5" name="object 5"/>
            <p:cNvSpPr/>
            <p:nvPr/>
          </p:nvSpPr>
          <p:spPr>
            <a:xfrm>
              <a:off x="5025390" y="1858517"/>
              <a:ext cx="780415" cy="0"/>
            </a:xfrm>
            <a:custGeom>
              <a:avLst/>
              <a:gdLst/>
              <a:ahLst/>
              <a:cxnLst/>
              <a:rect l="l" t="t" r="r" b="b"/>
              <a:pathLst>
                <a:path w="780414">
                  <a:moveTo>
                    <a:pt x="0" y="0"/>
                  </a:moveTo>
                  <a:lnTo>
                    <a:pt x="779957" y="0"/>
                  </a:lnTo>
                </a:path>
              </a:pathLst>
            </a:custGeom>
            <a:ln w="38100">
              <a:solidFill>
                <a:srgbClr val="4F612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786297" y="1801367"/>
              <a:ext cx="114300" cy="114300"/>
            </a:xfrm>
            <a:custGeom>
              <a:avLst/>
              <a:gdLst/>
              <a:ahLst/>
              <a:cxnLst/>
              <a:rect l="l" t="t" r="r" b="b"/>
              <a:pathLst>
                <a:path w="114300" h="114300">
                  <a:moveTo>
                    <a:pt x="0" y="0"/>
                  </a:moveTo>
                  <a:lnTo>
                    <a:pt x="0" y="114300"/>
                  </a:lnTo>
                  <a:lnTo>
                    <a:pt x="114300" y="571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F61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1376045" y="1011948"/>
            <a:ext cx="4719955" cy="5586730"/>
            <a:chOff x="164592" y="1011948"/>
            <a:chExt cx="4719955" cy="5586730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4592" y="1011948"/>
              <a:ext cx="4719815" cy="1693151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9016" y="1356359"/>
              <a:ext cx="4030979" cy="1004315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464441" y="1311782"/>
              <a:ext cx="4120515" cy="1094105"/>
            </a:xfrm>
            <a:custGeom>
              <a:avLst/>
              <a:gdLst/>
              <a:ahLst/>
              <a:cxnLst/>
              <a:rect l="l" t="t" r="r" b="b"/>
              <a:pathLst>
                <a:path w="4120515" h="1094105">
                  <a:moveTo>
                    <a:pt x="209702" y="0"/>
                  </a:moveTo>
                  <a:lnTo>
                    <a:pt x="4120210" y="0"/>
                  </a:lnTo>
                  <a:lnTo>
                    <a:pt x="4120210" y="883945"/>
                  </a:lnTo>
                  <a:lnTo>
                    <a:pt x="4115942" y="924229"/>
                  </a:lnTo>
                  <a:lnTo>
                    <a:pt x="4103878" y="963942"/>
                  </a:lnTo>
                  <a:lnTo>
                    <a:pt x="4084205" y="1000252"/>
                  </a:lnTo>
                  <a:lnTo>
                    <a:pt x="4058513" y="1031494"/>
                  </a:lnTo>
                  <a:lnTo>
                    <a:pt x="4026954" y="1057541"/>
                  </a:lnTo>
                  <a:lnTo>
                    <a:pt x="3991038" y="1077277"/>
                  </a:lnTo>
                  <a:lnTo>
                    <a:pt x="3951185" y="1089380"/>
                  </a:lnTo>
                  <a:lnTo>
                    <a:pt x="3910901" y="1093647"/>
                  </a:lnTo>
                  <a:lnTo>
                    <a:pt x="0" y="1093647"/>
                  </a:lnTo>
                  <a:lnTo>
                    <a:pt x="0" y="209702"/>
                  </a:lnTo>
                  <a:lnTo>
                    <a:pt x="4267" y="169418"/>
                  </a:lnTo>
                  <a:lnTo>
                    <a:pt x="16332" y="129705"/>
                  </a:lnTo>
                  <a:lnTo>
                    <a:pt x="36093" y="93205"/>
                  </a:lnTo>
                  <a:lnTo>
                    <a:pt x="62141" y="62153"/>
                  </a:lnTo>
                  <a:lnTo>
                    <a:pt x="93205" y="36106"/>
                  </a:lnTo>
                  <a:lnTo>
                    <a:pt x="129705" y="16332"/>
                  </a:lnTo>
                  <a:lnTo>
                    <a:pt x="169418" y="4267"/>
                  </a:lnTo>
                  <a:lnTo>
                    <a:pt x="209702" y="0"/>
                  </a:lnTo>
                  <a:close/>
                </a:path>
              </a:pathLst>
            </a:custGeom>
            <a:ln w="8915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4604" y="2663189"/>
              <a:ext cx="4403585" cy="2476487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09016" y="3007614"/>
              <a:ext cx="3714750" cy="1787651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464435" y="2963036"/>
              <a:ext cx="3804285" cy="1877695"/>
            </a:xfrm>
            <a:custGeom>
              <a:avLst/>
              <a:gdLst/>
              <a:ahLst/>
              <a:cxnLst/>
              <a:rect l="l" t="t" r="r" b="b"/>
              <a:pathLst>
                <a:path w="3804285" h="1877695">
                  <a:moveTo>
                    <a:pt x="341477" y="0"/>
                  </a:moveTo>
                  <a:lnTo>
                    <a:pt x="3803904" y="0"/>
                  </a:lnTo>
                  <a:lnTo>
                    <a:pt x="3803904" y="1535607"/>
                  </a:lnTo>
                  <a:lnTo>
                    <a:pt x="3797109" y="1603362"/>
                  </a:lnTo>
                  <a:lnTo>
                    <a:pt x="3777030" y="1667700"/>
                  </a:lnTo>
                  <a:lnTo>
                    <a:pt x="3745052" y="1726933"/>
                  </a:lnTo>
                  <a:lnTo>
                    <a:pt x="3703675" y="1776844"/>
                  </a:lnTo>
                  <a:lnTo>
                    <a:pt x="3653764" y="1818220"/>
                  </a:lnTo>
                  <a:lnTo>
                    <a:pt x="3595052" y="1850161"/>
                  </a:lnTo>
                  <a:lnTo>
                    <a:pt x="3530600" y="1870278"/>
                  </a:lnTo>
                  <a:lnTo>
                    <a:pt x="3462832" y="1877072"/>
                  </a:lnTo>
                  <a:lnTo>
                    <a:pt x="0" y="1877072"/>
                  </a:lnTo>
                  <a:lnTo>
                    <a:pt x="0" y="341477"/>
                  </a:lnTo>
                  <a:lnTo>
                    <a:pt x="1765" y="307632"/>
                  </a:lnTo>
                  <a:lnTo>
                    <a:pt x="15481" y="240817"/>
                  </a:lnTo>
                  <a:lnTo>
                    <a:pt x="41427" y="179362"/>
                  </a:lnTo>
                  <a:lnTo>
                    <a:pt x="100241" y="100228"/>
                  </a:lnTo>
                  <a:lnTo>
                    <a:pt x="150152" y="58864"/>
                  </a:lnTo>
                  <a:lnTo>
                    <a:pt x="209384" y="26873"/>
                  </a:lnTo>
                  <a:lnTo>
                    <a:pt x="273710" y="6794"/>
                  </a:lnTo>
                  <a:lnTo>
                    <a:pt x="341477" y="0"/>
                  </a:lnTo>
                  <a:close/>
                </a:path>
              </a:pathLst>
            </a:custGeom>
            <a:ln w="8915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4604" y="5097779"/>
              <a:ext cx="3173717" cy="1500377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09016" y="5442203"/>
              <a:ext cx="2484882" cy="811528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464435" y="5397627"/>
              <a:ext cx="2574925" cy="901065"/>
            </a:xfrm>
            <a:custGeom>
              <a:avLst/>
              <a:gdLst/>
              <a:ahLst/>
              <a:cxnLst/>
              <a:rect l="l" t="t" r="r" b="b"/>
              <a:pathLst>
                <a:path w="2574925" h="901064">
                  <a:moveTo>
                    <a:pt x="177660" y="0"/>
                  </a:moveTo>
                  <a:lnTo>
                    <a:pt x="2574391" y="0"/>
                  </a:lnTo>
                  <a:lnTo>
                    <a:pt x="2574391" y="723112"/>
                  </a:lnTo>
                  <a:lnTo>
                    <a:pt x="2560396" y="790943"/>
                  </a:lnTo>
                  <a:lnTo>
                    <a:pt x="2521762" y="848144"/>
                  </a:lnTo>
                  <a:lnTo>
                    <a:pt x="2464574" y="886764"/>
                  </a:lnTo>
                  <a:lnTo>
                    <a:pt x="2396731" y="900760"/>
                  </a:lnTo>
                  <a:lnTo>
                    <a:pt x="0" y="900760"/>
                  </a:lnTo>
                  <a:lnTo>
                    <a:pt x="0" y="177660"/>
                  </a:lnTo>
                  <a:lnTo>
                    <a:pt x="3467" y="143535"/>
                  </a:lnTo>
                  <a:lnTo>
                    <a:pt x="30480" y="78994"/>
                  </a:lnTo>
                  <a:lnTo>
                    <a:pt x="78994" y="30467"/>
                  </a:lnTo>
                  <a:lnTo>
                    <a:pt x="143548" y="3467"/>
                  </a:lnTo>
                  <a:lnTo>
                    <a:pt x="177660" y="0"/>
                  </a:lnTo>
                  <a:close/>
                </a:path>
              </a:pathLst>
            </a:custGeom>
            <a:ln w="8915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6858000" y="3745928"/>
            <a:ext cx="2924175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spc="-10" dirty="0">
                <a:solidFill>
                  <a:srgbClr val="FFFFFF"/>
                </a:solidFill>
                <a:latin typeface="Arial"/>
                <a:cs typeface="Arial"/>
              </a:rPr>
              <a:t>Instantiating</a:t>
            </a:r>
            <a:r>
              <a:rPr sz="14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14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object</a:t>
            </a:r>
            <a:r>
              <a:rPr sz="14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for</a:t>
            </a:r>
            <a:r>
              <a:rPr sz="14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child</a:t>
            </a:r>
            <a:r>
              <a:rPr sz="14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Arial"/>
                <a:cs typeface="Arial"/>
              </a:rPr>
              <a:t>class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5715000" y="3814571"/>
            <a:ext cx="875665" cy="114300"/>
            <a:chOff x="5025390" y="3814571"/>
            <a:chExt cx="875665" cy="114300"/>
          </a:xfrm>
        </p:grpSpPr>
        <p:sp>
          <p:nvSpPr>
            <p:cNvPr id="19" name="object 19"/>
            <p:cNvSpPr/>
            <p:nvPr/>
          </p:nvSpPr>
          <p:spPr>
            <a:xfrm>
              <a:off x="5025390" y="3871721"/>
              <a:ext cx="780415" cy="0"/>
            </a:xfrm>
            <a:custGeom>
              <a:avLst/>
              <a:gdLst/>
              <a:ahLst/>
              <a:cxnLst/>
              <a:rect l="l" t="t" r="r" b="b"/>
              <a:pathLst>
                <a:path w="780414">
                  <a:moveTo>
                    <a:pt x="0" y="0"/>
                  </a:moveTo>
                  <a:lnTo>
                    <a:pt x="779957" y="0"/>
                  </a:lnTo>
                </a:path>
              </a:pathLst>
            </a:custGeom>
            <a:ln w="38100">
              <a:solidFill>
                <a:srgbClr val="4F612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5786297" y="3814571"/>
              <a:ext cx="114300" cy="114300"/>
            </a:xfrm>
            <a:custGeom>
              <a:avLst/>
              <a:gdLst/>
              <a:ahLst/>
              <a:cxnLst/>
              <a:rect l="l" t="t" r="r" b="b"/>
              <a:pathLst>
                <a:path w="114300" h="114300">
                  <a:moveTo>
                    <a:pt x="0" y="0"/>
                  </a:moveTo>
                  <a:lnTo>
                    <a:pt x="0" y="114300"/>
                  </a:lnTo>
                  <a:lnTo>
                    <a:pt x="114300" y="571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F61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7261860" y="5758551"/>
            <a:ext cx="2491740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Invoking</a:t>
            </a:r>
            <a:r>
              <a:rPr sz="14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14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child</a:t>
            </a:r>
            <a:r>
              <a:rPr sz="14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class</a:t>
            </a:r>
            <a:r>
              <a:rPr sz="14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Arial"/>
                <a:cs typeface="Arial"/>
              </a:rPr>
              <a:t>method</a:t>
            </a:r>
            <a:endParaRPr sz="1400" dirty="0">
              <a:latin typeface="Arial"/>
              <a:cs typeface="Arial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5906135" y="5827009"/>
            <a:ext cx="875665" cy="114300"/>
            <a:chOff x="5025390" y="5827009"/>
            <a:chExt cx="875665" cy="114300"/>
          </a:xfrm>
        </p:grpSpPr>
        <p:sp>
          <p:nvSpPr>
            <p:cNvPr id="23" name="object 23"/>
            <p:cNvSpPr/>
            <p:nvPr/>
          </p:nvSpPr>
          <p:spPr>
            <a:xfrm>
              <a:off x="5025390" y="5884164"/>
              <a:ext cx="780415" cy="0"/>
            </a:xfrm>
            <a:custGeom>
              <a:avLst/>
              <a:gdLst/>
              <a:ahLst/>
              <a:cxnLst/>
              <a:rect l="l" t="t" r="r" b="b"/>
              <a:pathLst>
                <a:path w="780414">
                  <a:moveTo>
                    <a:pt x="0" y="0"/>
                  </a:moveTo>
                  <a:lnTo>
                    <a:pt x="779957" y="0"/>
                  </a:lnTo>
                </a:path>
              </a:pathLst>
            </a:custGeom>
            <a:ln w="38100">
              <a:solidFill>
                <a:srgbClr val="4F612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5786297" y="5827009"/>
              <a:ext cx="114300" cy="114300"/>
            </a:xfrm>
            <a:custGeom>
              <a:avLst/>
              <a:gdLst/>
              <a:ahLst/>
              <a:cxnLst/>
              <a:rect l="l" t="t" r="r" b="b"/>
              <a:pathLst>
                <a:path w="114300" h="114300">
                  <a:moveTo>
                    <a:pt x="0" y="0"/>
                  </a:moveTo>
                  <a:lnTo>
                    <a:pt x="0" y="114300"/>
                  </a:lnTo>
                  <a:lnTo>
                    <a:pt x="114300" y="571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F61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85533" y="221029"/>
            <a:ext cx="7577467" cy="659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Over-</a:t>
            </a:r>
            <a:r>
              <a:rPr dirty="0"/>
              <a:t>riding</a:t>
            </a:r>
            <a:r>
              <a:rPr spc="5" dirty="0"/>
              <a:t> </a:t>
            </a:r>
            <a:r>
              <a:rPr dirty="0"/>
              <a:t>init</a:t>
            </a:r>
            <a:r>
              <a:rPr spc="-5" dirty="0"/>
              <a:t> </a:t>
            </a:r>
            <a:r>
              <a:rPr spc="-10" dirty="0"/>
              <a:t>method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600710" y="1010411"/>
            <a:ext cx="5876290" cy="3087370"/>
            <a:chOff x="0" y="1010411"/>
            <a:chExt cx="5876290" cy="308737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010411"/>
              <a:ext cx="5875782" cy="308684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0029" y="1354835"/>
              <a:ext cx="5291328" cy="239801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95451" y="1310258"/>
              <a:ext cx="5380990" cy="2487930"/>
            </a:xfrm>
            <a:custGeom>
              <a:avLst/>
              <a:gdLst/>
              <a:ahLst/>
              <a:cxnLst/>
              <a:rect l="l" t="t" r="r" b="b"/>
              <a:pathLst>
                <a:path w="5380990" h="2487929">
                  <a:moveTo>
                    <a:pt x="443547" y="0"/>
                  </a:moveTo>
                  <a:lnTo>
                    <a:pt x="5380685" y="0"/>
                  </a:lnTo>
                  <a:lnTo>
                    <a:pt x="5380685" y="2044319"/>
                  </a:lnTo>
                  <a:lnTo>
                    <a:pt x="5378538" y="2088514"/>
                  </a:lnTo>
                  <a:lnTo>
                    <a:pt x="5371909" y="2132749"/>
                  </a:lnTo>
                  <a:lnTo>
                    <a:pt x="5360847" y="2175205"/>
                  </a:lnTo>
                  <a:lnTo>
                    <a:pt x="5345823" y="2216302"/>
                  </a:lnTo>
                  <a:lnTo>
                    <a:pt x="5326888" y="2255062"/>
                  </a:lnTo>
                  <a:lnTo>
                    <a:pt x="5304840" y="2291664"/>
                  </a:lnTo>
                  <a:lnTo>
                    <a:pt x="5279250" y="2325636"/>
                  </a:lnTo>
                  <a:lnTo>
                    <a:pt x="5250599" y="2357374"/>
                  </a:lnTo>
                  <a:lnTo>
                    <a:pt x="5218861" y="2386025"/>
                  </a:lnTo>
                  <a:lnTo>
                    <a:pt x="5184876" y="2411628"/>
                  </a:lnTo>
                  <a:lnTo>
                    <a:pt x="5148287" y="2433662"/>
                  </a:lnTo>
                  <a:lnTo>
                    <a:pt x="5109514" y="2452611"/>
                  </a:lnTo>
                  <a:lnTo>
                    <a:pt x="5068430" y="2467635"/>
                  </a:lnTo>
                  <a:lnTo>
                    <a:pt x="5025974" y="2478684"/>
                  </a:lnTo>
                  <a:lnTo>
                    <a:pt x="4981740" y="2485326"/>
                  </a:lnTo>
                  <a:lnTo>
                    <a:pt x="4937544" y="2487472"/>
                  </a:lnTo>
                  <a:lnTo>
                    <a:pt x="0" y="2487472"/>
                  </a:lnTo>
                  <a:lnTo>
                    <a:pt x="0" y="443547"/>
                  </a:lnTo>
                  <a:lnTo>
                    <a:pt x="2146" y="399351"/>
                  </a:lnTo>
                  <a:lnTo>
                    <a:pt x="8775" y="355168"/>
                  </a:lnTo>
                  <a:lnTo>
                    <a:pt x="19837" y="312242"/>
                  </a:lnTo>
                  <a:lnTo>
                    <a:pt x="34861" y="271589"/>
                  </a:lnTo>
                  <a:lnTo>
                    <a:pt x="53759" y="232486"/>
                  </a:lnTo>
                  <a:lnTo>
                    <a:pt x="75844" y="195808"/>
                  </a:lnTo>
                  <a:lnTo>
                    <a:pt x="101447" y="161823"/>
                  </a:lnTo>
                  <a:lnTo>
                    <a:pt x="130098" y="130098"/>
                  </a:lnTo>
                  <a:lnTo>
                    <a:pt x="161836" y="101447"/>
                  </a:lnTo>
                  <a:lnTo>
                    <a:pt x="195808" y="75844"/>
                  </a:lnTo>
                  <a:lnTo>
                    <a:pt x="232486" y="53746"/>
                  </a:lnTo>
                  <a:lnTo>
                    <a:pt x="271589" y="34861"/>
                  </a:lnTo>
                  <a:lnTo>
                    <a:pt x="312242" y="19837"/>
                  </a:lnTo>
                  <a:lnTo>
                    <a:pt x="355168" y="8775"/>
                  </a:lnTo>
                  <a:lnTo>
                    <a:pt x="399351" y="2146"/>
                  </a:lnTo>
                  <a:lnTo>
                    <a:pt x="443547" y="0"/>
                  </a:lnTo>
                  <a:close/>
                </a:path>
              </a:pathLst>
            </a:custGeom>
            <a:ln w="8915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7121105" y="2274455"/>
            <a:ext cx="1821180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spc="-10" dirty="0">
                <a:solidFill>
                  <a:srgbClr val="FFFFFF"/>
                </a:solidFill>
                <a:latin typeface="Arial"/>
                <a:cs typeface="Arial"/>
              </a:rPr>
              <a:t>Over-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riding</a:t>
            </a:r>
            <a:r>
              <a:rPr sz="14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init</a:t>
            </a:r>
            <a:r>
              <a:rPr sz="14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Arial"/>
                <a:cs typeface="Arial"/>
              </a:rPr>
              <a:t>method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6248400" y="2342388"/>
            <a:ext cx="875665" cy="114300"/>
            <a:chOff x="5971794" y="2342388"/>
            <a:chExt cx="875665" cy="114300"/>
          </a:xfrm>
        </p:grpSpPr>
        <p:sp>
          <p:nvSpPr>
            <p:cNvPr id="9" name="object 9"/>
            <p:cNvSpPr/>
            <p:nvPr/>
          </p:nvSpPr>
          <p:spPr>
            <a:xfrm>
              <a:off x="5971794" y="2399538"/>
              <a:ext cx="780415" cy="0"/>
            </a:xfrm>
            <a:custGeom>
              <a:avLst/>
              <a:gdLst/>
              <a:ahLst/>
              <a:cxnLst/>
              <a:rect l="l" t="t" r="r" b="b"/>
              <a:pathLst>
                <a:path w="780415">
                  <a:moveTo>
                    <a:pt x="0" y="0"/>
                  </a:moveTo>
                  <a:lnTo>
                    <a:pt x="779957" y="0"/>
                  </a:lnTo>
                </a:path>
              </a:pathLst>
            </a:custGeom>
            <a:ln w="38100">
              <a:solidFill>
                <a:srgbClr val="4F612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732714" y="2342388"/>
              <a:ext cx="114300" cy="114300"/>
            </a:xfrm>
            <a:custGeom>
              <a:avLst/>
              <a:gdLst/>
              <a:ahLst/>
              <a:cxnLst/>
              <a:rect l="l" t="t" r="r" b="b"/>
              <a:pathLst>
                <a:path w="114300" h="114300">
                  <a:moveTo>
                    <a:pt x="0" y="0"/>
                  </a:moveTo>
                  <a:lnTo>
                    <a:pt x="0" y="114300"/>
                  </a:lnTo>
                  <a:lnTo>
                    <a:pt x="114300" y="571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F61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" name="object 11"/>
          <p:cNvGrpSpPr/>
          <p:nvPr/>
        </p:nvGrpSpPr>
        <p:grpSpPr>
          <a:xfrm>
            <a:off x="916940" y="4424946"/>
            <a:ext cx="4340860" cy="2375535"/>
            <a:chOff x="145542" y="4424946"/>
            <a:chExt cx="4340860" cy="2375535"/>
          </a:xfrm>
        </p:grpSpPr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5542" y="4424946"/>
              <a:ext cx="4340352" cy="237514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89966" y="4769357"/>
              <a:ext cx="3651504" cy="1686306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445386" y="4724780"/>
              <a:ext cx="3741420" cy="1776095"/>
            </a:xfrm>
            <a:custGeom>
              <a:avLst/>
              <a:gdLst/>
              <a:ahLst/>
              <a:cxnLst/>
              <a:rect l="l" t="t" r="r" b="b"/>
              <a:pathLst>
                <a:path w="3741420" h="1776095">
                  <a:moveTo>
                    <a:pt x="324726" y="0"/>
                  </a:moveTo>
                  <a:lnTo>
                    <a:pt x="3740797" y="0"/>
                  </a:lnTo>
                  <a:lnTo>
                    <a:pt x="3740797" y="1451152"/>
                  </a:lnTo>
                  <a:lnTo>
                    <a:pt x="3734435" y="1515503"/>
                  </a:lnTo>
                  <a:lnTo>
                    <a:pt x="3715118" y="1576768"/>
                  </a:lnTo>
                  <a:lnTo>
                    <a:pt x="3684651" y="1632927"/>
                  </a:lnTo>
                  <a:lnTo>
                    <a:pt x="3645750" y="1680425"/>
                  </a:lnTo>
                  <a:lnTo>
                    <a:pt x="3598252" y="1719326"/>
                  </a:lnTo>
                  <a:lnTo>
                    <a:pt x="3542106" y="1749793"/>
                  </a:lnTo>
                  <a:lnTo>
                    <a:pt x="3480828" y="1769110"/>
                  </a:lnTo>
                  <a:lnTo>
                    <a:pt x="3416477" y="1775472"/>
                  </a:lnTo>
                  <a:lnTo>
                    <a:pt x="0" y="1775472"/>
                  </a:lnTo>
                  <a:lnTo>
                    <a:pt x="0" y="324726"/>
                  </a:lnTo>
                  <a:lnTo>
                    <a:pt x="1765" y="293039"/>
                  </a:lnTo>
                  <a:lnTo>
                    <a:pt x="14732" y="228765"/>
                  </a:lnTo>
                  <a:lnTo>
                    <a:pt x="39484" y="170548"/>
                  </a:lnTo>
                  <a:lnTo>
                    <a:pt x="95465" y="95465"/>
                  </a:lnTo>
                  <a:lnTo>
                    <a:pt x="142925" y="56146"/>
                  </a:lnTo>
                  <a:lnTo>
                    <a:pt x="198958" y="25730"/>
                  </a:lnTo>
                  <a:lnTo>
                    <a:pt x="260362" y="6362"/>
                  </a:lnTo>
                  <a:lnTo>
                    <a:pt x="324726" y="0"/>
                  </a:lnTo>
                  <a:close/>
                </a:path>
              </a:pathLst>
            </a:custGeom>
            <a:ln w="8915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1435227" y="4133938"/>
            <a:ext cx="202565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Invoking</a:t>
            </a:r>
            <a:r>
              <a:rPr sz="1400" spc="-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Arial"/>
                <a:cs typeface="Arial"/>
              </a:rPr>
              <a:t>show_details() 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method</a:t>
            </a:r>
            <a:r>
              <a:rPr sz="1400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from</a:t>
            </a:r>
            <a:r>
              <a:rPr sz="14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parent</a:t>
            </a:r>
            <a:r>
              <a:rPr sz="14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Arial"/>
                <a:cs typeface="Arial"/>
              </a:rPr>
              <a:t>class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6527800" y="4662678"/>
            <a:ext cx="4216400" cy="1899920"/>
            <a:chOff x="6065520" y="4662678"/>
            <a:chExt cx="4216400" cy="1899920"/>
          </a:xfrm>
        </p:grpSpPr>
        <p:pic>
          <p:nvPicPr>
            <p:cNvPr id="17" name="object 1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065520" y="4662678"/>
              <a:ext cx="4216133" cy="1899653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409944" y="5007102"/>
              <a:ext cx="3527298" cy="1210816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6365367" y="4962525"/>
              <a:ext cx="3616960" cy="1300480"/>
            </a:xfrm>
            <a:custGeom>
              <a:avLst/>
              <a:gdLst/>
              <a:ahLst/>
              <a:cxnLst/>
              <a:rect l="l" t="t" r="r" b="b"/>
              <a:pathLst>
                <a:path w="3616959" h="1300479">
                  <a:moveTo>
                    <a:pt x="244424" y="0"/>
                  </a:moveTo>
                  <a:lnTo>
                    <a:pt x="3616579" y="0"/>
                  </a:lnTo>
                  <a:lnTo>
                    <a:pt x="3616579" y="1055992"/>
                  </a:lnTo>
                  <a:lnTo>
                    <a:pt x="3611943" y="1103668"/>
                  </a:lnTo>
                  <a:lnTo>
                    <a:pt x="3597325" y="1149972"/>
                  </a:lnTo>
                  <a:lnTo>
                    <a:pt x="3574541" y="1191653"/>
                  </a:lnTo>
                  <a:lnTo>
                    <a:pt x="3544531" y="1227975"/>
                  </a:lnTo>
                  <a:lnTo>
                    <a:pt x="3508209" y="1257985"/>
                  </a:lnTo>
                  <a:lnTo>
                    <a:pt x="3466477" y="1280795"/>
                  </a:lnTo>
                  <a:lnTo>
                    <a:pt x="3419779" y="1295387"/>
                  </a:lnTo>
                  <a:lnTo>
                    <a:pt x="3372561" y="1300022"/>
                  </a:lnTo>
                  <a:lnTo>
                    <a:pt x="0" y="1300022"/>
                  </a:lnTo>
                  <a:lnTo>
                    <a:pt x="0" y="244424"/>
                  </a:lnTo>
                  <a:lnTo>
                    <a:pt x="4622" y="196748"/>
                  </a:lnTo>
                  <a:lnTo>
                    <a:pt x="19215" y="150545"/>
                  </a:lnTo>
                  <a:lnTo>
                    <a:pt x="41960" y="108445"/>
                  </a:lnTo>
                  <a:lnTo>
                    <a:pt x="72047" y="72047"/>
                  </a:lnTo>
                  <a:lnTo>
                    <a:pt x="108445" y="41960"/>
                  </a:lnTo>
                  <a:lnTo>
                    <a:pt x="150545" y="19215"/>
                  </a:lnTo>
                  <a:lnTo>
                    <a:pt x="196735" y="4635"/>
                  </a:lnTo>
                  <a:lnTo>
                    <a:pt x="244424" y="0"/>
                  </a:lnTo>
                  <a:close/>
                </a:path>
              </a:pathLst>
            </a:custGeom>
            <a:ln w="8915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7335278" y="4274591"/>
            <a:ext cx="222504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Invoking</a:t>
            </a:r>
            <a:r>
              <a:rPr sz="1400" spc="-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Arial"/>
                <a:cs typeface="Arial"/>
              </a:rPr>
              <a:t>show_car_details() 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method</a:t>
            </a:r>
            <a:r>
              <a:rPr sz="14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from</a:t>
            </a:r>
            <a:r>
              <a:rPr sz="14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child</a:t>
            </a:r>
            <a:r>
              <a:rPr sz="14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Arial"/>
                <a:cs typeface="Arial"/>
              </a:rPr>
              <a:t>class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82890" y="221029"/>
            <a:ext cx="7581214" cy="659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Types</a:t>
            </a:r>
            <a:r>
              <a:rPr spc="-10" dirty="0"/>
              <a:t> </a:t>
            </a:r>
            <a:r>
              <a:rPr dirty="0"/>
              <a:t>of</a:t>
            </a:r>
            <a:r>
              <a:rPr spc="-15" dirty="0"/>
              <a:t> </a:t>
            </a:r>
            <a:r>
              <a:rPr spc="-10" dirty="0"/>
              <a:t>Inheritance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598805" y="1988820"/>
            <a:ext cx="5192395" cy="3462654"/>
            <a:chOff x="0" y="1988820"/>
            <a:chExt cx="5192395" cy="3462654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2848356"/>
              <a:ext cx="2343150" cy="260299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3042666"/>
              <a:ext cx="1950720" cy="2016251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52422" y="3461766"/>
              <a:ext cx="149351" cy="14935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146554" y="1988820"/>
              <a:ext cx="3045714" cy="225323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033016" y="2074758"/>
              <a:ext cx="3065390" cy="2081079"/>
            </a:xfrm>
            <a:prstGeom prst="rect">
              <a:avLst/>
            </a:prstGeom>
          </p:spPr>
        </p:pic>
      </p:grpSp>
      <p:grpSp>
        <p:nvGrpSpPr>
          <p:cNvPr id="9" name="object 9"/>
          <p:cNvGrpSpPr/>
          <p:nvPr/>
        </p:nvGrpSpPr>
        <p:grpSpPr>
          <a:xfrm>
            <a:off x="6538721" y="1738883"/>
            <a:ext cx="2950210" cy="840740"/>
            <a:chOff x="6538721" y="1738883"/>
            <a:chExt cx="2950210" cy="840740"/>
          </a:xfrm>
        </p:grpSpPr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538721" y="1738883"/>
              <a:ext cx="2949689" cy="840486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6643496" y="1823084"/>
              <a:ext cx="2740660" cy="672465"/>
            </a:xfrm>
            <a:custGeom>
              <a:avLst/>
              <a:gdLst/>
              <a:ahLst/>
              <a:cxnLst/>
              <a:rect l="l" t="t" r="r" b="b"/>
              <a:pathLst>
                <a:path w="2740659" h="672464">
                  <a:moveTo>
                    <a:pt x="2628138" y="0"/>
                  </a:moveTo>
                  <a:lnTo>
                    <a:pt x="112014" y="0"/>
                  </a:lnTo>
                  <a:lnTo>
                    <a:pt x="68413" y="8802"/>
                  </a:lnTo>
                  <a:lnTo>
                    <a:pt x="32808" y="32808"/>
                  </a:lnTo>
                  <a:lnTo>
                    <a:pt x="8802" y="68413"/>
                  </a:lnTo>
                  <a:lnTo>
                    <a:pt x="0" y="112013"/>
                  </a:lnTo>
                  <a:lnTo>
                    <a:pt x="0" y="560069"/>
                  </a:lnTo>
                  <a:lnTo>
                    <a:pt x="8802" y="603670"/>
                  </a:lnTo>
                  <a:lnTo>
                    <a:pt x="32808" y="639275"/>
                  </a:lnTo>
                  <a:lnTo>
                    <a:pt x="68413" y="663281"/>
                  </a:lnTo>
                  <a:lnTo>
                    <a:pt x="112014" y="672083"/>
                  </a:lnTo>
                  <a:lnTo>
                    <a:pt x="2628138" y="672083"/>
                  </a:lnTo>
                  <a:lnTo>
                    <a:pt x="2671738" y="663281"/>
                  </a:lnTo>
                  <a:lnTo>
                    <a:pt x="2707343" y="639275"/>
                  </a:lnTo>
                  <a:lnTo>
                    <a:pt x="2731349" y="603670"/>
                  </a:lnTo>
                  <a:lnTo>
                    <a:pt x="2740152" y="560069"/>
                  </a:lnTo>
                  <a:lnTo>
                    <a:pt x="2740152" y="112013"/>
                  </a:lnTo>
                  <a:lnTo>
                    <a:pt x="2731349" y="68413"/>
                  </a:lnTo>
                  <a:lnTo>
                    <a:pt x="2707343" y="32808"/>
                  </a:lnTo>
                  <a:lnTo>
                    <a:pt x="2671738" y="8802"/>
                  </a:lnTo>
                  <a:lnTo>
                    <a:pt x="2628138" y="0"/>
                  </a:lnTo>
                  <a:close/>
                </a:path>
              </a:pathLst>
            </a:custGeom>
            <a:solidFill>
              <a:srgbClr val="77923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643496" y="1823084"/>
              <a:ext cx="2740660" cy="672465"/>
            </a:xfrm>
            <a:custGeom>
              <a:avLst/>
              <a:gdLst/>
              <a:ahLst/>
              <a:cxnLst/>
              <a:rect l="l" t="t" r="r" b="b"/>
              <a:pathLst>
                <a:path w="2740659" h="672464">
                  <a:moveTo>
                    <a:pt x="0" y="112013"/>
                  </a:moveTo>
                  <a:lnTo>
                    <a:pt x="8802" y="68413"/>
                  </a:lnTo>
                  <a:lnTo>
                    <a:pt x="32808" y="32808"/>
                  </a:lnTo>
                  <a:lnTo>
                    <a:pt x="68413" y="8802"/>
                  </a:lnTo>
                  <a:lnTo>
                    <a:pt x="112014" y="0"/>
                  </a:lnTo>
                  <a:lnTo>
                    <a:pt x="2628138" y="0"/>
                  </a:lnTo>
                  <a:lnTo>
                    <a:pt x="2671738" y="8802"/>
                  </a:lnTo>
                  <a:lnTo>
                    <a:pt x="2707343" y="32808"/>
                  </a:lnTo>
                  <a:lnTo>
                    <a:pt x="2731349" y="68413"/>
                  </a:lnTo>
                  <a:lnTo>
                    <a:pt x="2740152" y="112013"/>
                  </a:lnTo>
                  <a:lnTo>
                    <a:pt x="2740152" y="560069"/>
                  </a:lnTo>
                  <a:lnTo>
                    <a:pt x="2731349" y="603670"/>
                  </a:lnTo>
                  <a:lnTo>
                    <a:pt x="2707343" y="639275"/>
                  </a:lnTo>
                  <a:lnTo>
                    <a:pt x="2671738" y="663281"/>
                  </a:lnTo>
                  <a:lnTo>
                    <a:pt x="2628138" y="672083"/>
                  </a:lnTo>
                  <a:lnTo>
                    <a:pt x="112014" y="672083"/>
                  </a:lnTo>
                  <a:lnTo>
                    <a:pt x="68413" y="663281"/>
                  </a:lnTo>
                  <a:lnTo>
                    <a:pt x="32808" y="639275"/>
                  </a:lnTo>
                  <a:lnTo>
                    <a:pt x="8802" y="603670"/>
                  </a:lnTo>
                  <a:lnTo>
                    <a:pt x="0" y="560069"/>
                  </a:lnTo>
                  <a:lnTo>
                    <a:pt x="0" y="112013"/>
                  </a:lnTo>
                  <a:close/>
                </a:path>
              </a:pathLst>
            </a:custGeom>
            <a:ln w="25145">
              <a:solidFill>
                <a:srgbClr val="4F612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7262050" y="2011387"/>
            <a:ext cx="1502410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rgbClr val="10243E"/>
                </a:solidFill>
                <a:latin typeface="Calibri"/>
                <a:cs typeface="Calibri"/>
              </a:rPr>
              <a:t>Single</a:t>
            </a:r>
            <a:r>
              <a:rPr sz="1600" spc="-30" dirty="0">
                <a:solidFill>
                  <a:srgbClr val="10243E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10243E"/>
                </a:solidFill>
                <a:latin typeface="Calibri"/>
                <a:cs typeface="Calibri"/>
              </a:rPr>
              <a:t>Inheritance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6538721" y="2819400"/>
            <a:ext cx="2950210" cy="840740"/>
            <a:chOff x="6538721" y="2819400"/>
            <a:chExt cx="2950210" cy="840740"/>
          </a:xfrm>
        </p:grpSpPr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538721" y="2819400"/>
              <a:ext cx="2949689" cy="840486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6643496" y="2903601"/>
              <a:ext cx="2740660" cy="672465"/>
            </a:xfrm>
            <a:custGeom>
              <a:avLst/>
              <a:gdLst/>
              <a:ahLst/>
              <a:cxnLst/>
              <a:rect l="l" t="t" r="r" b="b"/>
              <a:pathLst>
                <a:path w="2740659" h="672464">
                  <a:moveTo>
                    <a:pt x="2628138" y="0"/>
                  </a:moveTo>
                  <a:lnTo>
                    <a:pt x="112014" y="0"/>
                  </a:lnTo>
                  <a:lnTo>
                    <a:pt x="68413" y="8802"/>
                  </a:lnTo>
                  <a:lnTo>
                    <a:pt x="32808" y="32808"/>
                  </a:lnTo>
                  <a:lnTo>
                    <a:pt x="8802" y="68413"/>
                  </a:lnTo>
                  <a:lnTo>
                    <a:pt x="0" y="112013"/>
                  </a:lnTo>
                  <a:lnTo>
                    <a:pt x="0" y="560069"/>
                  </a:lnTo>
                  <a:lnTo>
                    <a:pt x="8802" y="603670"/>
                  </a:lnTo>
                  <a:lnTo>
                    <a:pt x="32808" y="639275"/>
                  </a:lnTo>
                  <a:lnTo>
                    <a:pt x="68413" y="663281"/>
                  </a:lnTo>
                  <a:lnTo>
                    <a:pt x="112014" y="672083"/>
                  </a:lnTo>
                  <a:lnTo>
                    <a:pt x="2628138" y="672083"/>
                  </a:lnTo>
                  <a:lnTo>
                    <a:pt x="2671738" y="663281"/>
                  </a:lnTo>
                  <a:lnTo>
                    <a:pt x="2707343" y="639275"/>
                  </a:lnTo>
                  <a:lnTo>
                    <a:pt x="2731349" y="603670"/>
                  </a:lnTo>
                  <a:lnTo>
                    <a:pt x="2740152" y="560069"/>
                  </a:lnTo>
                  <a:lnTo>
                    <a:pt x="2740152" y="112013"/>
                  </a:lnTo>
                  <a:lnTo>
                    <a:pt x="2731349" y="68413"/>
                  </a:lnTo>
                  <a:lnTo>
                    <a:pt x="2707343" y="32808"/>
                  </a:lnTo>
                  <a:lnTo>
                    <a:pt x="2671738" y="8802"/>
                  </a:lnTo>
                  <a:lnTo>
                    <a:pt x="2628138" y="0"/>
                  </a:lnTo>
                  <a:close/>
                </a:path>
              </a:pathLst>
            </a:custGeom>
            <a:solidFill>
              <a:srgbClr val="77923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6643496" y="2903601"/>
              <a:ext cx="2740660" cy="672465"/>
            </a:xfrm>
            <a:custGeom>
              <a:avLst/>
              <a:gdLst/>
              <a:ahLst/>
              <a:cxnLst/>
              <a:rect l="l" t="t" r="r" b="b"/>
              <a:pathLst>
                <a:path w="2740659" h="672464">
                  <a:moveTo>
                    <a:pt x="0" y="112013"/>
                  </a:moveTo>
                  <a:lnTo>
                    <a:pt x="8802" y="68413"/>
                  </a:lnTo>
                  <a:lnTo>
                    <a:pt x="32808" y="32808"/>
                  </a:lnTo>
                  <a:lnTo>
                    <a:pt x="68413" y="8802"/>
                  </a:lnTo>
                  <a:lnTo>
                    <a:pt x="112014" y="0"/>
                  </a:lnTo>
                  <a:lnTo>
                    <a:pt x="2628138" y="0"/>
                  </a:lnTo>
                  <a:lnTo>
                    <a:pt x="2671738" y="8802"/>
                  </a:lnTo>
                  <a:lnTo>
                    <a:pt x="2707343" y="32808"/>
                  </a:lnTo>
                  <a:lnTo>
                    <a:pt x="2731349" y="68413"/>
                  </a:lnTo>
                  <a:lnTo>
                    <a:pt x="2740152" y="112013"/>
                  </a:lnTo>
                  <a:lnTo>
                    <a:pt x="2740152" y="560069"/>
                  </a:lnTo>
                  <a:lnTo>
                    <a:pt x="2731349" y="603670"/>
                  </a:lnTo>
                  <a:lnTo>
                    <a:pt x="2707343" y="639275"/>
                  </a:lnTo>
                  <a:lnTo>
                    <a:pt x="2671738" y="663281"/>
                  </a:lnTo>
                  <a:lnTo>
                    <a:pt x="2628138" y="672083"/>
                  </a:lnTo>
                  <a:lnTo>
                    <a:pt x="112014" y="672083"/>
                  </a:lnTo>
                  <a:lnTo>
                    <a:pt x="68413" y="663281"/>
                  </a:lnTo>
                  <a:lnTo>
                    <a:pt x="32808" y="639275"/>
                  </a:lnTo>
                  <a:lnTo>
                    <a:pt x="8802" y="603670"/>
                  </a:lnTo>
                  <a:lnTo>
                    <a:pt x="0" y="560069"/>
                  </a:lnTo>
                  <a:lnTo>
                    <a:pt x="0" y="112013"/>
                  </a:lnTo>
                  <a:close/>
                </a:path>
              </a:pathLst>
            </a:custGeom>
            <a:ln w="25145">
              <a:solidFill>
                <a:srgbClr val="4F612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7159155" y="3091700"/>
            <a:ext cx="1707514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rgbClr val="10243E"/>
                </a:solidFill>
                <a:latin typeface="Calibri"/>
                <a:cs typeface="Calibri"/>
              </a:rPr>
              <a:t>Multiple</a:t>
            </a:r>
            <a:r>
              <a:rPr sz="1600" spc="-50" dirty="0">
                <a:solidFill>
                  <a:srgbClr val="10243E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10243E"/>
                </a:solidFill>
                <a:latin typeface="Calibri"/>
                <a:cs typeface="Calibri"/>
              </a:rPr>
              <a:t>Inheritance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6538721" y="4097273"/>
            <a:ext cx="2950210" cy="840740"/>
            <a:chOff x="6538721" y="4097273"/>
            <a:chExt cx="2950210" cy="840740"/>
          </a:xfrm>
        </p:grpSpPr>
        <p:pic>
          <p:nvPicPr>
            <p:cNvPr id="20" name="object 2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538721" y="4097273"/>
              <a:ext cx="2949689" cy="840486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6643496" y="4181474"/>
              <a:ext cx="2740660" cy="672465"/>
            </a:xfrm>
            <a:custGeom>
              <a:avLst/>
              <a:gdLst/>
              <a:ahLst/>
              <a:cxnLst/>
              <a:rect l="l" t="t" r="r" b="b"/>
              <a:pathLst>
                <a:path w="2740659" h="672464">
                  <a:moveTo>
                    <a:pt x="2628138" y="0"/>
                  </a:moveTo>
                  <a:lnTo>
                    <a:pt x="112014" y="0"/>
                  </a:lnTo>
                  <a:lnTo>
                    <a:pt x="68413" y="8802"/>
                  </a:lnTo>
                  <a:lnTo>
                    <a:pt x="32808" y="32808"/>
                  </a:lnTo>
                  <a:lnTo>
                    <a:pt x="8802" y="68413"/>
                  </a:lnTo>
                  <a:lnTo>
                    <a:pt x="0" y="112013"/>
                  </a:lnTo>
                  <a:lnTo>
                    <a:pt x="0" y="560069"/>
                  </a:lnTo>
                  <a:lnTo>
                    <a:pt x="8802" y="603670"/>
                  </a:lnTo>
                  <a:lnTo>
                    <a:pt x="32808" y="639275"/>
                  </a:lnTo>
                  <a:lnTo>
                    <a:pt x="68413" y="663281"/>
                  </a:lnTo>
                  <a:lnTo>
                    <a:pt x="112014" y="672083"/>
                  </a:lnTo>
                  <a:lnTo>
                    <a:pt x="2628138" y="672083"/>
                  </a:lnTo>
                  <a:lnTo>
                    <a:pt x="2671738" y="663281"/>
                  </a:lnTo>
                  <a:lnTo>
                    <a:pt x="2707343" y="639275"/>
                  </a:lnTo>
                  <a:lnTo>
                    <a:pt x="2731349" y="603670"/>
                  </a:lnTo>
                  <a:lnTo>
                    <a:pt x="2740152" y="560069"/>
                  </a:lnTo>
                  <a:lnTo>
                    <a:pt x="2740152" y="112013"/>
                  </a:lnTo>
                  <a:lnTo>
                    <a:pt x="2731349" y="68413"/>
                  </a:lnTo>
                  <a:lnTo>
                    <a:pt x="2707343" y="32808"/>
                  </a:lnTo>
                  <a:lnTo>
                    <a:pt x="2671738" y="8802"/>
                  </a:lnTo>
                  <a:lnTo>
                    <a:pt x="2628138" y="0"/>
                  </a:lnTo>
                  <a:close/>
                </a:path>
              </a:pathLst>
            </a:custGeom>
            <a:solidFill>
              <a:srgbClr val="77923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6643496" y="4181474"/>
              <a:ext cx="2740660" cy="672465"/>
            </a:xfrm>
            <a:custGeom>
              <a:avLst/>
              <a:gdLst/>
              <a:ahLst/>
              <a:cxnLst/>
              <a:rect l="l" t="t" r="r" b="b"/>
              <a:pathLst>
                <a:path w="2740659" h="672464">
                  <a:moveTo>
                    <a:pt x="0" y="112013"/>
                  </a:moveTo>
                  <a:lnTo>
                    <a:pt x="8802" y="68413"/>
                  </a:lnTo>
                  <a:lnTo>
                    <a:pt x="32808" y="32808"/>
                  </a:lnTo>
                  <a:lnTo>
                    <a:pt x="68413" y="8802"/>
                  </a:lnTo>
                  <a:lnTo>
                    <a:pt x="112014" y="0"/>
                  </a:lnTo>
                  <a:lnTo>
                    <a:pt x="2628138" y="0"/>
                  </a:lnTo>
                  <a:lnTo>
                    <a:pt x="2671738" y="8802"/>
                  </a:lnTo>
                  <a:lnTo>
                    <a:pt x="2707343" y="32808"/>
                  </a:lnTo>
                  <a:lnTo>
                    <a:pt x="2731349" y="68413"/>
                  </a:lnTo>
                  <a:lnTo>
                    <a:pt x="2740152" y="112013"/>
                  </a:lnTo>
                  <a:lnTo>
                    <a:pt x="2740152" y="560069"/>
                  </a:lnTo>
                  <a:lnTo>
                    <a:pt x="2731349" y="603670"/>
                  </a:lnTo>
                  <a:lnTo>
                    <a:pt x="2707343" y="639275"/>
                  </a:lnTo>
                  <a:lnTo>
                    <a:pt x="2671738" y="663281"/>
                  </a:lnTo>
                  <a:lnTo>
                    <a:pt x="2628138" y="672083"/>
                  </a:lnTo>
                  <a:lnTo>
                    <a:pt x="112014" y="672083"/>
                  </a:lnTo>
                  <a:lnTo>
                    <a:pt x="68413" y="663281"/>
                  </a:lnTo>
                  <a:lnTo>
                    <a:pt x="32808" y="639275"/>
                  </a:lnTo>
                  <a:lnTo>
                    <a:pt x="8802" y="603670"/>
                  </a:lnTo>
                  <a:lnTo>
                    <a:pt x="0" y="560069"/>
                  </a:lnTo>
                  <a:lnTo>
                    <a:pt x="0" y="112013"/>
                  </a:lnTo>
                  <a:close/>
                </a:path>
              </a:pathLst>
            </a:custGeom>
            <a:ln w="25145">
              <a:solidFill>
                <a:srgbClr val="4F612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7061644" y="4369257"/>
            <a:ext cx="1902460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0" dirty="0">
                <a:solidFill>
                  <a:srgbClr val="10243E"/>
                </a:solidFill>
                <a:latin typeface="Calibri"/>
                <a:cs typeface="Calibri"/>
              </a:rPr>
              <a:t>Multi-</a:t>
            </a:r>
            <a:r>
              <a:rPr sz="1600" dirty="0">
                <a:solidFill>
                  <a:srgbClr val="10243E"/>
                </a:solidFill>
                <a:latin typeface="Calibri"/>
                <a:cs typeface="Calibri"/>
              </a:rPr>
              <a:t>level </a:t>
            </a:r>
            <a:r>
              <a:rPr sz="1600" spc="-10" dirty="0">
                <a:solidFill>
                  <a:srgbClr val="10243E"/>
                </a:solidFill>
                <a:latin typeface="Calibri"/>
                <a:cs typeface="Calibri"/>
              </a:rPr>
              <a:t>Inheritance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6538721" y="5374385"/>
            <a:ext cx="2950210" cy="840740"/>
            <a:chOff x="6538721" y="5374385"/>
            <a:chExt cx="2950210" cy="840740"/>
          </a:xfrm>
        </p:grpSpPr>
        <p:pic>
          <p:nvPicPr>
            <p:cNvPr id="25" name="object 2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538721" y="5374385"/>
              <a:ext cx="2949689" cy="840486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6643496" y="5458586"/>
              <a:ext cx="2740660" cy="672465"/>
            </a:xfrm>
            <a:custGeom>
              <a:avLst/>
              <a:gdLst/>
              <a:ahLst/>
              <a:cxnLst/>
              <a:rect l="l" t="t" r="r" b="b"/>
              <a:pathLst>
                <a:path w="2740659" h="672464">
                  <a:moveTo>
                    <a:pt x="2628138" y="0"/>
                  </a:moveTo>
                  <a:lnTo>
                    <a:pt x="112014" y="0"/>
                  </a:lnTo>
                  <a:lnTo>
                    <a:pt x="68413" y="8802"/>
                  </a:lnTo>
                  <a:lnTo>
                    <a:pt x="32808" y="32808"/>
                  </a:lnTo>
                  <a:lnTo>
                    <a:pt x="8802" y="68413"/>
                  </a:lnTo>
                  <a:lnTo>
                    <a:pt x="0" y="112013"/>
                  </a:lnTo>
                  <a:lnTo>
                    <a:pt x="0" y="560069"/>
                  </a:lnTo>
                  <a:lnTo>
                    <a:pt x="8802" y="603670"/>
                  </a:lnTo>
                  <a:lnTo>
                    <a:pt x="32808" y="639275"/>
                  </a:lnTo>
                  <a:lnTo>
                    <a:pt x="68413" y="663281"/>
                  </a:lnTo>
                  <a:lnTo>
                    <a:pt x="112014" y="672083"/>
                  </a:lnTo>
                  <a:lnTo>
                    <a:pt x="2628138" y="672083"/>
                  </a:lnTo>
                  <a:lnTo>
                    <a:pt x="2671738" y="663281"/>
                  </a:lnTo>
                  <a:lnTo>
                    <a:pt x="2707343" y="639275"/>
                  </a:lnTo>
                  <a:lnTo>
                    <a:pt x="2731349" y="603670"/>
                  </a:lnTo>
                  <a:lnTo>
                    <a:pt x="2740152" y="560069"/>
                  </a:lnTo>
                  <a:lnTo>
                    <a:pt x="2740152" y="112013"/>
                  </a:lnTo>
                  <a:lnTo>
                    <a:pt x="2731349" y="68413"/>
                  </a:lnTo>
                  <a:lnTo>
                    <a:pt x="2707343" y="32808"/>
                  </a:lnTo>
                  <a:lnTo>
                    <a:pt x="2671738" y="8802"/>
                  </a:lnTo>
                  <a:lnTo>
                    <a:pt x="2628138" y="0"/>
                  </a:lnTo>
                  <a:close/>
                </a:path>
              </a:pathLst>
            </a:custGeom>
            <a:solidFill>
              <a:srgbClr val="77923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6643496" y="5458586"/>
              <a:ext cx="2740660" cy="672465"/>
            </a:xfrm>
            <a:custGeom>
              <a:avLst/>
              <a:gdLst/>
              <a:ahLst/>
              <a:cxnLst/>
              <a:rect l="l" t="t" r="r" b="b"/>
              <a:pathLst>
                <a:path w="2740659" h="672464">
                  <a:moveTo>
                    <a:pt x="0" y="112013"/>
                  </a:moveTo>
                  <a:lnTo>
                    <a:pt x="8802" y="68413"/>
                  </a:lnTo>
                  <a:lnTo>
                    <a:pt x="32808" y="32808"/>
                  </a:lnTo>
                  <a:lnTo>
                    <a:pt x="68413" y="8802"/>
                  </a:lnTo>
                  <a:lnTo>
                    <a:pt x="112014" y="0"/>
                  </a:lnTo>
                  <a:lnTo>
                    <a:pt x="2628138" y="0"/>
                  </a:lnTo>
                  <a:lnTo>
                    <a:pt x="2671738" y="8802"/>
                  </a:lnTo>
                  <a:lnTo>
                    <a:pt x="2707343" y="32808"/>
                  </a:lnTo>
                  <a:lnTo>
                    <a:pt x="2731349" y="68413"/>
                  </a:lnTo>
                  <a:lnTo>
                    <a:pt x="2740152" y="112013"/>
                  </a:lnTo>
                  <a:lnTo>
                    <a:pt x="2740152" y="560069"/>
                  </a:lnTo>
                  <a:lnTo>
                    <a:pt x="2731349" y="603670"/>
                  </a:lnTo>
                  <a:lnTo>
                    <a:pt x="2707343" y="639275"/>
                  </a:lnTo>
                  <a:lnTo>
                    <a:pt x="2671738" y="663281"/>
                  </a:lnTo>
                  <a:lnTo>
                    <a:pt x="2628138" y="672083"/>
                  </a:lnTo>
                  <a:lnTo>
                    <a:pt x="112014" y="672083"/>
                  </a:lnTo>
                  <a:lnTo>
                    <a:pt x="68413" y="663281"/>
                  </a:lnTo>
                  <a:lnTo>
                    <a:pt x="32808" y="639275"/>
                  </a:lnTo>
                  <a:lnTo>
                    <a:pt x="8802" y="603670"/>
                  </a:lnTo>
                  <a:lnTo>
                    <a:pt x="0" y="560069"/>
                  </a:lnTo>
                  <a:lnTo>
                    <a:pt x="0" y="112013"/>
                  </a:lnTo>
                  <a:close/>
                </a:path>
              </a:pathLst>
            </a:custGeom>
            <a:ln w="25145">
              <a:solidFill>
                <a:srgbClr val="4F612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7231570" y="5646820"/>
            <a:ext cx="1562735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rgbClr val="10243E"/>
                </a:solidFill>
                <a:latin typeface="Calibri"/>
                <a:cs typeface="Calibri"/>
              </a:rPr>
              <a:t>Hybrid</a:t>
            </a:r>
            <a:r>
              <a:rPr sz="1600" spc="-25" dirty="0">
                <a:solidFill>
                  <a:srgbClr val="10243E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10243E"/>
                </a:solidFill>
                <a:latin typeface="Calibri"/>
                <a:cs typeface="Calibri"/>
              </a:rPr>
              <a:t>Inheritance</a:t>
            </a:r>
            <a:endParaRPr sz="1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81366" y="221029"/>
            <a:ext cx="6619634" cy="659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Multiple</a:t>
            </a:r>
            <a:r>
              <a:rPr spc="-15" dirty="0"/>
              <a:t> </a:t>
            </a:r>
            <a:r>
              <a:rPr spc="-10" dirty="0"/>
              <a:t>Inheritance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745990" y="4181094"/>
            <a:ext cx="2950210" cy="840740"/>
            <a:chOff x="2463545" y="4181094"/>
            <a:chExt cx="2950210" cy="84074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63545" y="4181094"/>
              <a:ext cx="2949702" cy="840486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2568320" y="4265295"/>
              <a:ext cx="2740660" cy="672465"/>
            </a:xfrm>
            <a:custGeom>
              <a:avLst/>
              <a:gdLst/>
              <a:ahLst/>
              <a:cxnLst/>
              <a:rect l="l" t="t" r="r" b="b"/>
              <a:pathLst>
                <a:path w="2740660" h="672464">
                  <a:moveTo>
                    <a:pt x="2628138" y="0"/>
                  </a:moveTo>
                  <a:lnTo>
                    <a:pt x="112014" y="0"/>
                  </a:lnTo>
                  <a:lnTo>
                    <a:pt x="68413" y="8802"/>
                  </a:lnTo>
                  <a:lnTo>
                    <a:pt x="32808" y="32808"/>
                  </a:lnTo>
                  <a:lnTo>
                    <a:pt x="8802" y="68413"/>
                  </a:lnTo>
                  <a:lnTo>
                    <a:pt x="0" y="112013"/>
                  </a:lnTo>
                  <a:lnTo>
                    <a:pt x="0" y="560069"/>
                  </a:lnTo>
                  <a:lnTo>
                    <a:pt x="8802" y="603670"/>
                  </a:lnTo>
                  <a:lnTo>
                    <a:pt x="32808" y="639275"/>
                  </a:lnTo>
                  <a:lnTo>
                    <a:pt x="68413" y="663281"/>
                  </a:lnTo>
                  <a:lnTo>
                    <a:pt x="112014" y="672083"/>
                  </a:lnTo>
                  <a:lnTo>
                    <a:pt x="2628138" y="672083"/>
                  </a:lnTo>
                  <a:lnTo>
                    <a:pt x="2671738" y="663281"/>
                  </a:lnTo>
                  <a:lnTo>
                    <a:pt x="2707343" y="639275"/>
                  </a:lnTo>
                  <a:lnTo>
                    <a:pt x="2731349" y="603670"/>
                  </a:lnTo>
                  <a:lnTo>
                    <a:pt x="2740152" y="560069"/>
                  </a:lnTo>
                  <a:lnTo>
                    <a:pt x="2740152" y="112013"/>
                  </a:lnTo>
                  <a:lnTo>
                    <a:pt x="2731349" y="68413"/>
                  </a:lnTo>
                  <a:lnTo>
                    <a:pt x="2707343" y="32808"/>
                  </a:lnTo>
                  <a:lnTo>
                    <a:pt x="2671738" y="8802"/>
                  </a:lnTo>
                  <a:lnTo>
                    <a:pt x="2628138" y="0"/>
                  </a:lnTo>
                  <a:close/>
                </a:path>
              </a:pathLst>
            </a:custGeom>
            <a:solidFill>
              <a:srgbClr val="E36C0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568320" y="4265295"/>
              <a:ext cx="2740660" cy="672465"/>
            </a:xfrm>
            <a:custGeom>
              <a:avLst/>
              <a:gdLst/>
              <a:ahLst/>
              <a:cxnLst/>
              <a:rect l="l" t="t" r="r" b="b"/>
              <a:pathLst>
                <a:path w="2740660" h="672464">
                  <a:moveTo>
                    <a:pt x="0" y="112013"/>
                  </a:moveTo>
                  <a:lnTo>
                    <a:pt x="8802" y="68413"/>
                  </a:lnTo>
                  <a:lnTo>
                    <a:pt x="32808" y="32808"/>
                  </a:lnTo>
                  <a:lnTo>
                    <a:pt x="68413" y="8802"/>
                  </a:lnTo>
                  <a:lnTo>
                    <a:pt x="112014" y="0"/>
                  </a:lnTo>
                  <a:lnTo>
                    <a:pt x="2628138" y="0"/>
                  </a:lnTo>
                  <a:lnTo>
                    <a:pt x="2671738" y="8802"/>
                  </a:lnTo>
                  <a:lnTo>
                    <a:pt x="2707343" y="32808"/>
                  </a:lnTo>
                  <a:lnTo>
                    <a:pt x="2731349" y="68413"/>
                  </a:lnTo>
                  <a:lnTo>
                    <a:pt x="2740152" y="112013"/>
                  </a:lnTo>
                  <a:lnTo>
                    <a:pt x="2740152" y="560069"/>
                  </a:lnTo>
                  <a:lnTo>
                    <a:pt x="2731349" y="603670"/>
                  </a:lnTo>
                  <a:lnTo>
                    <a:pt x="2707343" y="639275"/>
                  </a:lnTo>
                  <a:lnTo>
                    <a:pt x="2671738" y="663281"/>
                  </a:lnTo>
                  <a:lnTo>
                    <a:pt x="2628138" y="672083"/>
                  </a:lnTo>
                  <a:lnTo>
                    <a:pt x="112014" y="672083"/>
                  </a:lnTo>
                  <a:lnTo>
                    <a:pt x="68413" y="663281"/>
                  </a:lnTo>
                  <a:lnTo>
                    <a:pt x="32808" y="639275"/>
                  </a:lnTo>
                  <a:lnTo>
                    <a:pt x="8802" y="603670"/>
                  </a:lnTo>
                  <a:lnTo>
                    <a:pt x="0" y="560069"/>
                  </a:lnTo>
                  <a:lnTo>
                    <a:pt x="0" y="112013"/>
                  </a:lnTo>
                  <a:close/>
                </a:path>
              </a:pathLst>
            </a:custGeom>
            <a:ln w="25145">
              <a:solidFill>
                <a:srgbClr val="97470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5943600" y="4453344"/>
            <a:ext cx="440055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0" dirty="0">
                <a:solidFill>
                  <a:srgbClr val="10243E"/>
                </a:solidFill>
                <a:latin typeface="Calibri"/>
                <a:cs typeface="Calibri"/>
              </a:rPr>
              <a:t>Child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2231390" y="2558033"/>
            <a:ext cx="2950210" cy="840740"/>
            <a:chOff x="234695" y="2558033"/>
            <a:chExt cx="2950210" cy="840740"/>
          </a:xfrm>
        </p:grpSpPr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34695" y="2558033"/>
              <a:ext cx="2949702" cy="840486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339470" y="2642234"/>
              <a:ext cx="2740660" cy="672465"/>
            </a:xfrm>
            <a:custGeom>
              <a:avLst/>
              <a:gdLst/>
              <a:ahLst/>
              <a:cxnLst/>
              <a:rect l="l" t="t" r="r" b="b"/>
              <a:pathLst>
                <a:path w="2740660" h="672464">
                  <a:moveTo>
                    <a:pt x="2628138" y="0"/>
                  </a:moveTo>
                  <a:lnTo>
                    <a:pt x="112014" y="0"/>
                  </a:lnTo>
                  <a:lnTo>
                    <a:pt x="68413" y="8802"/>
                  </a:lnTo>
                  <a:lnTo>
                    <a:pt x="32808" y="32808"/>
                  </a:lnTo>
                  <a:lnTo>
                    <a:pt x="8802" y="68413"/>
                  </a:lnTo>
                  <a:lnTo>
                    <a:pt x="0" y="112013"/>
                  </a:lnTo>
                  <a:lnTo>
                    <a:pt x="0" y="560069"/>
                  </a:lnTo>
                  <a:lnTo>
                    <a:pt x="8802" y="603670"/>
                  </a:lnTo>
                  <a:lnTo>
                    <a:pt x="32808" y="639275"/>
                  </a:lnTo>
                  <a:lnTo>
                    <a:pt x="68413" y="663281"/>
                  </a:lnTo>
                  <a:lnTo>
                    <a:pt x="112014" y="672083"/>
                  </a:lnTo>
                  <a:lnTo>
                    <a:pt x="2628138" y="672083"/>
                  </a:lnTo>
                  <a:lnTo>
                    <a:pt x="2671738" y="663281"/>
                  </a:lnTo>
                  <a:lnTo>
                    <a:pt x="2707343" y="639275"/>
                  </a:lnTo>
                  <a:lnTo>
                    <a:pt x="2731349" y="603670"/>
                  </a:lnTo>
                  <a:lnTo>
                    <a:pt x="2740152" y="560069"/>
                  </a:lnTo>
                  <a:lnTo>
                    <a:pt x="2740152" y="112013"/>
                  </a:lnTo>
                  <a:lnTo>
                    <a:pt x="2731349" y="68413"/>
                  </a:lnTo>
                  <a:lnTo>
                    <a:pt x="2707343" y="32808"/>
                  </a:lnTo>
                  <a:lnTo>
                    <a:pt x="2671738" y="8802"/>
                  </a:lnTo>
                  <a:lnTo>
                    <a:pt x="2628138" y="0"/>
                  </a:lnTo>
                  <a:close/>
                </a:path>
              </a:pathLst>
            </a:custGeom>
            <a:solidFill>
              <a:srgbClr val="9437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39470" y="2642234"/>
              <a:ext cx="2740660" cy="672465"/>
            </a:xfrm>
            <a:custGeom>
              <a:avLst/>
              <a:gdLst/>
              <a:ahLst/>
              <a:cxnLst/>
              <a:rect l="l" t="t" r="r" b="b"/>
              <a:pathLst>
                <a:path w="2740660" h="672464">
                  <a:moveTo>
                    <a:pt x="0" y="112013"/>
                  </a:moveTo>
                  <a:lnTo>
                    <a:pt x="8802" y="68413"/>
                  </a:lnTo>
                  <a:lnTo>
                    <a:pt x="32808" y="32808"/>
                  </a:lnTo>
                  <a:lnTo>
                    <a:pt x="68413" y="8802"/>
                  </a:lnTo>
                  <a:lnTo>
                    <a:pt x="112014" y="0"/>
                  </a:lnTo>
                  <a:lnTo>
                    <a:pt x="2628138" y="0"/>
                  </a:lnTo>
                  <a:lnTo>
                    <a:pt x="2671738" y="8802"/>
                  </a:lnTo>
                  <a:lnTo>
                    <a:pt x="2707343" y="32808"/>
                  </a:lnTo>
                  <a:lnTo>
                    <a:pt x="2731349" y="68413"/>
                  </a:lnTo>
                  <a:lnTo>
                    <a:pt x="2740152" y="112013"/>
                  </a:lnTo>
                  <a:lnTo>
                    <a:pt x="2740152" y="560069"/>
                  </a:lnTo>
                  <a:lnTo>
                    <a:pt x="2731349" y="603670"/>
                  </a:lnTo>
                  <a:lnTo>
                    <a:pt x="2707343" y="639275"/>
                  </a:lnTo>
                  <a:lnTo>
                    <a:pt x="2671738" y="663281"/>
                  </a:lnTo>
                  <a:lnTo>
                    <a:pt x="2628138" y="672083"/>
                  </a:lnTo>
                  <a:lnTo>
                    <a:pt x="112014" y="672083"/>
                  </a:lnTo>
                  <a:lnTo>
                    <a:pt x="68413" y="663281"/>
                  </a:lnTo>
                  <a:lnTo>
                    <a:pt x="32808" y="639275"/>
                  </a:lnTo>
                  <a:lnTo>
                    <a:pt x="8802" y="603670"/>
                  </a:lnTo>
                  <a:lnTo>
                    <a:pt x="0" y="560069"/>
                  </a:lnTo>
                  <a:lnTo>
                    <a:pt x="0" y="112013"/>
                  </a:lnTo>
                  <a:close/>
                </a:path>
              </a:pathLst>
            </a:custGeom>
            <a:ln w="2514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3543300" y="2830322"/>
            <a:ext cx="723900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rgbClr val="10243E"/>
                </a:solidFill>
                <a:latin typeface="Calibri"/>
                <a:cs typeface="Calibri"/>
              </a:rPr>
              <a:t>Parent</a:t>
            </a:r>
            <a:r>
              <a:rPr sz="1600" spc="-15" dirty="0">
                <a:solidFill>
                  <a:srgbClr val="10243E"/>
                </a:solidFill>
                <a:latin typeface="Calibri"/>
                <a:cs typeface="Calibri"/>
              </a:rPr>
              <a:t> </a:t>
            </a:r>
            <a:r>
              <a:rPr sz="1600" spc="-50" dirty="0">
                <a:solidFill>
                  <a:srgbClr val="10243E"/>
                </a:solidFill>
                <a:latin typeface="Calibri"/>
                <a:cs typeface="Calibri"/>
              </a:rPr>
              <a:t>1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7336790" y="2558033"/>
            <a:ext cx="2950210" cy="840740"/>
            <a:chOff x="4621529" y="2558033"/>
            <a:chExt cx="2950210" cy="840740"/>
          </a:xfrm>
        </p:grpSpPr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21529" y="2558033"/>
              <a:ext cx="2949702" cy="840486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4726304" y="2642234"/>
              <a:ext cx="2740660" cy="672465"/>
            </a:xfrm>
            <a:custGeom>
              <a:avLst/>
              <a:gdLst/>
              <a:ahLst/>
              <a:cxnLst/>
              <a:rect l="l" t="t" r="r" b="b"/>
              <a:pathLst>
                <a:path w="2740659" h="672464">
                  <a:moveTo>
                    <a:pt x="2628138" y="0"/>
                  </a:moveTo>
                  <a:lnTo>
                    <a:pt x="112014" y="0"/>
                  </a:lnTo>
                  <a:lnTo>
                    <a:pt x="68413" y="8802"/>
                  </a:lnTo>
                  <a:lnTo>
                    <a:pt x="32808" y="32808"/>
                  </a:lnTo>
                  <a:lnTo>
                    <a:pt x="8802" y="68413"/>
                  </a:lnTo>
                  <a:lnTo>
                    <a:pt x="0" y="112013"/>
                  </a:lnTo>
                  <a:lnTo>
                    <a:pt x="0" y="560069"/>
                  </a:lnTo>
                  <a:lnTo>
                    <a:pt x="8802" y="603670"/>
                  </a:lnTo>
                  <a:lnTo>
                    <a:pt x="32808" y="639275"/>
                  </a:lnTo>
                  <a:lnTo>
                    <a:pt x="68413" y="663281"/>
                  </a:lnTo>
                  <a:lnTo>
                    <a:pt x="112014" y="672083"/>
                  </a:lnTo>
                  <a:lnTo>
                    <a:pt x="2628138" y="672083"/>
                  </a:lnTo>
                  <a:lnTo>
                    <a:pt x="2671738" y="663281"/>
                  </a:lnTo>
                  <a:lnTo>
                    <a:pt x="2707343" y="639275"/>
                  </a:lnTo>
                  <a:lnTo>
                    <a:pt x="2731349" y="603670"/>
                  </a:lnTo>
                  <a:lnTo>
                    <a:pt x="2740152" y="560069"/>
                  </a:lnTo>
                  <a:lnTo>
                    <a:pt x="2740152" y="112013"/>
                  </a:lnTo>
                  <a:lnTo>
                    <a:pt x="2731349" y="68413"/>
                  </a:lnTo>
                  <a:lnTo>
                    <a:pt x="2707343" y="32808"/>
                  </a:lnTo>
                  <a:lnTo>
                    <a:pt x="2671738" y="8802"/>
                  </a:lnTo>
                  <a:lnTo>
                    <a:pt x="2628138" y="0"/>
                  </a:lnTo>
                  <a:close/>
                </a:path>
              </a:pathLst>
            </a:custGeom>
            <a:solidFill>
              <a:srgbClr val="9437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726304" y="2642234"/>
              <a:ext cx="2740660" cy="672465"/>
            </a:xfrm>
            <a:custGeom>
              <a:avLst/>
              <a:gdLst/>
              <a:ahLst/>
              <a:cxnLst/>
              <a:rect l="l" t="t" r="r" b="b"/>
              <a:pathLst>
                <a:path w="2740659" h="672464">
                  <a:moveTo>
                    <a:pt x="0" y="112013"/>
                  </a:moveTo>
                  <a:lnTo>
                    <a:pt x="8802" y="68413"/>
                  </a:lnTo>
                  <a:lnTo>
                    <a:pt x="32808" y="32808"/>
                  </a:lnTo>
                  <a:lnTo>
                    <a:pt x="68413" y="8802"/>
                  </a:lnTo>
                  <a:lnTo>
                    <a:pt x="112014" y="0"/>
                  </a:lnTo>
                  <a:lnTo>
                    <a:pt x="2628138" y="0"/>
                  </a:lnTo>
                  <a:lnTo>
                    <a:pt x="2671738" y="8802"/>
                  </a:lnTo>
                  <a:lnTo>
                    <a:pt x="2707343" y="32808"/>
                  </a:lnTo>
                  <a:lnTo>
                    <a:pt x="2731349" y="68413"/>
                  </a:lnTo>
                  <a:lnTo>
                    <a:pt x="2740152" y="112013"/>
                  </a:lnTo>
                  <a:lnTo>
                    <a:pt x="2740152" y="560069"/>
                  </a:lnTo>
                  <a:lnTo>
                    <a:pt x="2731349" y="603670"/>
                  </a:lnTo>
                  <a:lnTo>
                    <a:pt x="2707343" y="639275"/>
                  </a:lnTo>
                  <a:lnTo>
                    <a:pt x="2671738" y="663281"/>
                  </a:lnTo>
                  <a:lnTo>
                    <a:pt x="2628138" y="672083"/>
                  </a:lnTo>
                  <a:lnTo>
                    <a:pt x="112014" y="672083"/>
                  </a:lnTo>
                  <a:lnTo>
                    <a:pt x="68413" y="663281"/>
                  </a:lnTo>
                  <a:lnTo>
                    <a:pt x="32808" y="639275"/>
                  </a:lnTo>
                  <a:lnTo>
                    <a:pt x="8802" y="603670"/>
                  </a:lnTo>
                  <a:lnTo>
                    <a:pt x="0" y="560069"/>
                  </a:lnTo>
                  <a:lnTo>
                    <a:pt x="0" y="112013"/>
                  </a:lnTo>
                  <a:close/>
                </a:path>
              </a:pathLst>
            </a:custGeom>
            <a:ln w="2514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8305800" y="2830322"/>
            <a:ext cx="723900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rgbClr val="10243E"/>
                </a:solidFill>
                <a:latin typeface="Calibri"/>
                <a:cs typeface="Calibri"/>
              </a:rPr>
              <a:t>Parent</a:t>
            </a:r>
            <a:r>
              <a:rPr sz="1600" spc="-15" dirty="0">
                <a:solidFill>
                  <a:srgbClr val="10243E"/>
                </a:solidFill>
                <a:latin typeface="Calibri"/>
                <a:cs typeface="Calibri"/>
              </a:rPr>
              <a:t> </a:t>
            </a:r>
            <a:r>
              <a:rPr sz="1600" spc="-50" dirty="0">
                <a:solidFill>
                  <a:srgbClr val="10243E"/>
                </a:solidFill>
                <a:latin typeface="Calibri"/>
                <a:cs typeface="Calibri"/>
              </a:rPr>
              <a:t>2</a:t>
            </a:r>
            <a:endParaRPr sz="1600" dirty="0">
              <a:latin typeface="Calibri"/>
              <a:cs typeface="Calibri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3962400" y="3307969"/>
            <a:ext cx="4399915" cy="962660"/>
            <a:chOff x="1703197" y="3307969"/>
            <a:chExt cx="4399915" cy="962660"/>
          </a:xfrm>
        </p:grpSpPr>
        <p:sp>
          <p:nvSpPr>
            <p:cNvPr id="19" name="object 19"/>
            <p:cNvSpPr/>
            <p:nvPr/>
          </p:nvSpPr>
          <p:spPr>
            <a:xfrm>
              <a:off x="1709547" y="3314319"/>
              <a:ext cx="2170430" cy="926465"/>
            </a:xfrm>
            <a:custGeom>
              <a:avLst/>
              <a:gdLst/>
              <a:ahLst/>
              <a:cxnLst/>
              <a:rect l="l" t="t" r="r" b="b"/>
              <a:pathLst>
                <a:path w="2170429" h="926464">
                  <a:moveTo>
                    <a:pt x="0" y="0"/>
                  </a:moveTo>
                  <a:lnTo>
                    <a:pt x="2170277" y="92616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3853192" y="4200448"/>
              <a:ext cx="85090" cy="70485"/>
            </a:xfrm>
            <a:custGeom>
              <a:avLst/>
              <a:gdLst/>
              <a:ahLst/>
              <a:cxnLst/>
              <a:rect l="l" t="t" r="r" b="b"/>
              <a:pathLst>
                <a:path w="85089" h="70485">
                  <a:moveTo>
                    <a:pt x="29908" y="0"/>
                  </a:moveTo>
                  <a:lnTo>
                    <a:pt x="0" y="70078"/>
                  </a:lnTo>
                  <a:lnTo>
                    <a:pt x="85039" y="64947"/>
                  </a:lnTo>
                  <a:lnTo>
                    <a:pt x="2990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3996499" y="3314319"/>
              <a:ext cx="2100580" cy="925830"/>
            </a:xfrm>
            <a:custGeom>
              <a:avLst/>
              <a:gdLst/>
              <a:ahLst/>
              <a:cxnLst/>
              <a:rect l="l" t="t" r="r" b="b"/>
              <a:pathLst>
                <a:path w="2100579" h="925829">
                  <a:moveTo>
                    <a:pt x="2100122" y="0"/>
                  </a:moveTo>
                  <a:lnTo>
                    <a:pt x="0" y="925474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3938384" y="4199801"/>
              <a:ext cx="85725" cy="69850"/>
            </a:xfrm>
            <a:custGeom>
              <a:avLst/>
              <a:gdLst/>
              <a:ahLst/>
              <a:cxnLst/>
              <a:rect l="l" t="t" r="r" b="b"/>
              <a:pathLst>
                <a:path w="85725" h="69850">
                  <a:moveTo>
                    <a:pt x="54368" y="0"/>
                  </a:moveTo>
                  <a:lnTo>
                    <a:pt x="0" y="65595"/>
                  </a:lnTo>
                  <a:lnTo>
                    <a:pt x="85102" y="69723"/>
                  </a:lnTo>
                  <a:lnTo>
                    <a:pt x="5436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3" name="object 23"/>
          <p:cNvGrpSpPr/>
          <p:nvPr/>
        </p:nvGrpSpPr>
        <p:grpSpPr>
          <a:xfrm>
            <a:off x="2406395" y="1447800"/>
            <a:ext cx="7379334" cy="815340"/>
            <a:chOff x="2406395" y="1129283"/>
            <a:chExt cx="7379334" cy="815340"/>
          </a:xfrm>
        </p:grpSpPr>
        <p:pic>
          <p:nvPicPr>
            <p:cNvPr id="24" name="object 2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06395" y="1129283"/>
              <a:ext cx="7379208" cy="815339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2542031" y="1200911"/>
              <a:ext cx="7108190" cy="672465"/>
            </a:xfrm>
            <a:custGeom>
              <a:avLst/>
              <a:gdLst/>
              <a:ahLst/>
              <a:cxnLst/>
              <a:rect l="l" t="t" r="r" b="b"/>
              <a:pathLst>
                <a:path w="7108190" h="672464">
                  <a:moveTo>
                    <a:pt x="6995922" y="0"/>
                  </a:moveTo>
                  <a:lnTo>
                    <a:pt x="112014" y="0"/>
                  </a:lnTo>
                  <a:lnTo>
                    <a:pt x="68413" y="8802"/>
                  </a:lnTo>
                  <a:lnTo>
                    <a:pt x="32808" y="32808"/>
                  </a:lnTo>
                  <a:lnTo>
                    <a:pt x="8802" y="68413"/>
                  </a:lnTo>
                  <a:lnTo>
                    <a:pt x="0" y="112013"/>
                  </a:lnTo>
                  <a:lnTo>
                    <a:pt x="0" y="560069"/>
                  </a:lnTo>
                  <a:lnTo>
                    <a:pt x="8802" y="603670"/>
                  </a:lnTo>
                  <a:lnTo>
                    <a:pt x="32808" y="639275"/>
                  </a:lnTo>
                  <a:lnTo>
                    <a:pt x="68413" y="663281"/>
                  </a:lnTo>
                  <a:lnTo>
                    <a:pt x="112014" y="672083"/>
                  </a:lnTo>
                  <a:lnTo>
                    <a:pt x="6995922" y="672083"/>
                  </a:lnTo>
                  <a:lnTo>
                    <a:pt x="7039522" y="663281"/>
                  </a:lnTo>
                  <a:lnTo>
                    <a:pt x="7075127" y="639275"/>
                  </a:lnTo>
                  <a:lnTo>
                    <a:pt x="7099133" y="603670"/>
                  </a:lnTo>
                  <a:lnTo>
                    <a:pt x="7107935" y="560069"/>
                  </a:lnTo>
                  <a:lnTo>
                    <a:pt x="7107935" y="112013"/>
                  </a:lnTo>
                  <a:lnTo>
                    <a:pt x="7099133" y="68413"/>
                  </a:lnTo>
                  <a:lnTo>
                    <a:pt x="7075127" y="32808"/>
                  </a:lnTo>
                  <a:lnTo>
                    <a:pt x="7039522" y="8802"/>
                  </a:lnTo>
                  <a:lnTo>
                    <a:pt x="699592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3228340" y="1711325"/>
            <a:ext cx="5915660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rgbClr val="10243E"/>
                </a:solidFill>
                <a:latin typeface="Calibri"/>
                <a:cs typeface="Calibri"/>
              </a:rPr>
              <a:t>In</a:t>
            </a:r>
            <a:r>
              <a:rPr sz="1600" spc="-35" dirty="0">
                <a:solidFill>
                  <a:srgbClr val="10243E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10243E"/>
                </a:solidFill>
                <a:latin typeface="Calibri"/>
                <a:cs typeface="Calibri"/>
              </a:rPr>
              <a:t>multiple</a:t>
            </a:r>
            <a:r>
              <a:rPr sz="1600" spc="-30" dirty="0">
                <a:solidFill>
                  <a:srgbClr val="10243E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10243E"/>
                </a:solidFill>
                <a:latin typeface="Calibri"/>
                <a:cs typeface="Calibri"/>
              </a:rPr>
              <a:t>inheritance,</a:t>
            </a:r>
            <a:r>
              <a:rPr sz="1600" spc="-35" dirty="0">
                <a:solidFill>
                  <a:srgbClr val="10243E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10243E"/>
                </a:solidFill>
                <a:latin typeface="Calibri"/>
                <a:cs typeface="Calibri"/>
              </a:rPr>
              <a:t>the</a:t>
            </a:r>
            <a:r>
              <a:rPr sz="1600" spc="-15" dirty="0">
                <a:solidFill>
                  <a:srgbClr val="10243E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10243E"/>
                </a:solidFill>
                <a:latin typeface="Calibri"/>
                <a:cs typeface="Calibri"/>
              </a:rPr>
              <a:t>child</a:t>
            </a:r>
            <a:r>
              <a:rPr sz="1600" spc="-40" dirty="0">
                <a:solidFill>
                  <a:srgbClr val="10243E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10243E"/>
                </a:solidFill>
                <a:latin typeface="Calibri"/>
                <a:cs typeface="Calibri"/>
              </a:rPr>
              <a:t>inherits</a:t>
            </a:r>
            <a:r>
              <a:rPr sz="1600" spc="-20" dirty="0">
                <a:solidFill>
                  <a:srgbClr val="10243E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10243E"/>
                </a:solidFill>
                <a:latin typeface="Calibri"/>
                <a:cs typeface="Calibri"/>
              </a:rPr>
              <a:t>from</a:t>
            </a:r>
            <a:r>
              <a:rPr sz="1600" spc="-15" dirty="0">
                <a:solidFill>
                  <a:srgbClr val="10243E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10243E"/>
                </a:solidFill>
                <a:latin typeface="Calibri"/>
                <a:cs typeface="Calibri"/>
              </a:rPr>
              <a:t>more</a:t>
            </a:r>
            <a:r>
              <a:rPr sz="1600" spc="-5" dirty="0">
                <a:solidFill>
                  <a:srgbClr val="10243E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10243E"/>
                </a:solidFill>
                <a:latin typeface="Calibri"/>
                <a:cs typeface="Calibri"/>
              </a:rPr>
              <a:t>than</a:t>
            </a:r>
            <a:r>
              <a:rPr sz="1600" spc="-35" dirty="0">
                <a:solidFill>
                  <a:srgbClr val="10243E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10243E"/>
                </a:solidFill>
                <a:latin typeface="Calibri"/>
                <a:cs typeface="Calibri"/>
              </a:rPr>
              <a:t>1</a:t>
            </a:r>
            <a:r>
              <a:rPr sz="1600" spc="-15" dirty="0">
                <a:solidFill>
                  <a:srgbClr val="10243E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10243E"/>
                </a:solidFill>
                <a:latin typeface="Calibri"/>
                <a:cs typeface="Calibri"/>
              </a:rPr>
              <a:t>parent</a:t>
            </a:r>
            <a:r>
              <a:rPr sz="1600" spc="-20" dirty="0">
                <a:solidFill>
                  <a:srgbClr val="10243E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10243E"/>
                </a:solidFill>
                <a:latin typeface="Calibri"/>
                <a:cs typeface="Calibri"/>
              </a:rPr>
              <a:t>class</a:t>
            </a:r>
            <a:endParaRPr sz="16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58052" y="221030"/>
            <a:ext cx="9071748" cy="659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Multiple</a:t>
            </a:r>
            <a:r>
              <a:rPr spc="-20" dirty="0"/>
              <a:t> </a:t>
            </a:r>
            <a:r>
              <a:rPr dirty="0"/>
              <a:t>Inheritance</a:t>
            </a:r>
            <a:r>
              <a:rPr spc="-10" dirty="0"/>
              <a:t> </a:t>
            </a:r>
            <a:r>
              <a:rPr dirty="0"/>
              <a:t>in</a:t>
            </a:r>
            <a:r>
              <a:rPr spc="-10" dirty="0"/>
              <a:t> Python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20218" y="1479803"/>
            <a:ext cx="4942840" cy="2095500"/>
            <a:chOff x="220218" y="1479803"/>
            <a:chExt cx="4942840" cy="20955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0218" y="1479803"/>
              <a:ext cx="4942332" cy="209548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4642" y="1824227"/>
              <a:ext cx="4253484" cy="1406652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520066" y="1779650"/>
              <a:ext cx="4343400" cy="1496695"/>
            </a:xfrm>
            <a:custGeom>
              <a:avLst/>
              <a:gdLst/>
              <a:ahLst/>
              <a:cxnLst/>
              <a:rect l="l" t="t" r="r" b="b"/>
              <a:pathLst>
                <a:path w="4343400" h="1496695">
                  <a:moveTo>
                    <a:pt x="278015" y="0"/>
                  </a:moveTo>
                  <a:lnTo>
                    <a:pt x="4342853" y="0"/>
                  </a:lnTo>
                  <a:lnTo>
                    <a:pt x="4342853" y="1218057"/>
                  </a:lnTo>
                  <a:lnTo>
                    <a:pt x="4337100" y="1274114"/>
                  </a:lnTo>
                  <a:lnTo>
                    <a:pt x="4321302" y="1325676"/>
                  </a:lnTo>
                  <a:lnTo>
                    <a:pt x="4295292" y="1372984"/>
                  </a:lnTo>
                  <a:lnTo>
                    <a:pt x="4261294" y="1414513"/>
                  </a:lnTo>
                  <a:lnTo>
                    <a:pt x="4219765" y="1448498"/>
                  </a:lnTo>
                  <a:lnTo>
                    <a:pt x="4172458" y="1474520"/>
                  </a:lnTo>
                  <a:lnTo>
                    <a:pt x="4120896" y="1490306"/>
                  </a:lnTo>
                  <a:lnTo>
                    <a:pt x="4064838" y="1496072"/>
                  </a:lnTo>
                  <a:lnTo>
                    <a:pt x="0" y="1496072"/>
                  </a:lnTo>
                  <a:lnTo>
                    <a:pt x="0" y="278015"/>
                  </a:lnTo>
                  <a:lnTo>
                    <a:pt x="1358" y="250837"/>
                  </a:lnTo>
                  <a:lnTo>
                    <a:pt x="21996" y="170395"/>
                  </a:lnTo>
                  <a:lnTo>
                    <a:pt x="47459" y="123228"/>
                  </a:lnTo>
                  <a:lnTo>
                    <a:pt x="81559" y="81559"/>
                  </a:lnTo>
                  <a:lnTo>
                    <a:pt x="123228" y="47459"/>
                  </a:lnTo>
                  <a:lnTo>
                    <a:pt x="170395" y="21996"/>
                  </a:lnTo>
                  <a:lnTo>
                    <a:pt x="221780" y="5791"/>
                  </a:lnTo>
                  <a:lnTo>
                    <a:pt x="278015" y="0"/>
                  </a:lnTo>
                  <a:close/>
                </a:path>
              </a:pathLst>
            </a:custGeom>
            <a:ln w="8915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944573" y="1308252"/>
            <a:ext cx="1426845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Parent</a:t>
            </a:r>
            <a:r>
              <a:rPr sz="14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Class</a:t>
            </a:r>
            <a:r>
              <a:rPr sz="14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-25" dirty="0">
                <a:solidFill>
                  <a:srgbClr val="FFFFFF"/>
                </a:solidFill>
                <a:latin typeface="Arial"/>
                <a:cs typeface="Arial"/>
              </a:rPr>
              <a:t>One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220218" y="4129278"/>
            <a:ext cx="4931410" cy="2118360"/>
            <a:chOff x="220218" y="4129278"/>
            <a:chExt cx="4931410" cy="2118360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0218" y="4129278"/>
              <a:ext cx="4930889" cy="211836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64642" y="4473702"/>
              <a:ext cx="4242054" cy="1429510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520065" y="4429125"/>
              <a:ext cx="4331970" cy="1518920"/>
            </a:xfrm>
            <a:custGeom>
              <a:avLst/>
              <a:gdLst/>
              <a:ahLst/>
              <a:cxnLst/>
              <a:rect l="l" t="t" r="r" b="b"/>
              <a:pathLst>
                <a:path w="4331970" h="1518920">
                  <a:moveTo>
                    <a:pt x="282003" y="0"/>
                  </a:moveTo>
                  <a:lnTo>
                    <a:pt x="4331347" y="0"/>
                  </a:lnTo>
                  <a:lnTo>
                    <a:pt x="4331347" y="1237094"/>
                  </a:lnTo>
                  <a:lnTo>
                    <a:pt x="4325594" y="1293977"/>
                  </a:lnTo>
                  <a:lnTo>
                    <a:pt x="4309364" y="1346365"/>
                  </a:lnTo>
                  <a:lnTo>
                    <a:pt x="4282986" y="1394421"/>
                  </a:lnTo>
                  <a:lnTo>
                    <a:pt x="4248594" y="1436344"/>
                  </a:lnTo>
                  <a:lnTo>
                    <a:pt x="4206544" y="1470837"/>
                  </a:lnTo>
                  <a:lnTo>
                    <a:pt x="4158500" y="1496733"/>
                  </a:lnTo>
                  <a:lnTo>
                    <a:pt x="4106684" y="1512925"/>
                  </a:lnTo>
                  <a:lnTo>
                    <a:pt x="4049737" y="1518691"/>
                  </a:lnTo>
                  <a:lnTo>
                    <a:pt x="0" y="1518691"/>
                  </a:lnTo>
                  <a:lnTo>
                    <a:pt x="0" y="282003"/>
                  </a:lnTo>
                  <a:lnTo>
                    <a:pt x="1358" y="254482"/>
                  </a:lnTo>
                  <a:lnTo>
                    <a:pt x="21983" y="172732"/>
                  </a:lnTo>
                  <a:lnTo>
                    <a:pt x="48374" y="124675"/>
                  </a:lnTo>
                  <a:lnTo>
                    <a:pt x="82753" y="82753"/>
                  </a:lnTo>
                  <a:lnTo>
                    <a:pt x="124675" y="48374"/>
                  </a:lnTo>
                  <a:lnTo>
                    <a:pt x="172732" y="21983"/>
                  </a:lnTo>
                  <a:lnTo>
                    <a:pt x="225120" y="5753"/>
                  </a:lnTo>
                  <a:lnTo>
                    <a:pt x="282003" y="0"/>
                  </a:lnTo>
                  <a:close/>
                </a:path>
              </a:pathLst>
            </a:custGeom>
            <a:ln w="8915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1944573" y="4057040"/>
            <a:ext cx="1425575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Parent</a:t>
            </a:r>
            <a:r>
              <a:rPr sz="14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Class</a:t>
            </a:r>
            <a:r>
              <a:rPr sz="14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-25" dirty="0">
                <a:solidFill>
                  <a:srgbClr val="FFFFFF"/>
                </a:solidFill>
                <a:latin typeface="Arial"/>
                <a:cs typeface="Arial"/>
              </a:rPr>
              <a:t>Two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6159246" y="1456944"/>
            <a:ext cx="5138420" cy="2118360"/>
            <a:chOff x="6159246" y="1456944"/>
            <a:chExt cx="5138420" cy="2118360"/>
          </a:xfrm>
        </p:grpSpPr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159246" y="1456944"/>
              <a:ext cx="5138153" cy="2118360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503670" y="1801368"/>
              <a:ext cx="4449318" cy="1429512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6459093" y="1756791"/>
              <a:ext cx="4538980" cy="1518920"/>
            </a:xfrm>
            <a:custGeom>
              <a:avLst/>
              <a:gdLst/>
              <a:ahLst/>
              <a:cxnLst/>
              <a:rect l="l" t="t" r="r" b="b"/>
              <a:pathLst>
                <a:path w="4538980" h="1518920">
                  <a:moveTo>
                    <a:pt x="282003" y="0"/>
                  </a:moveTo>
                  <a:lnTo>
                    <a:pt x="4538522" y="0"/>
                  </a:lnTo>
                  <a:lnTo>
                    <a:pt x="4538522" y="1237094"/>
                  </a:lnTo>
                  <a:lnTo>
                    <a:pt x="4532757" y="1293977"/>
                  </a:lnTo>
                  <a:lnTo>
                    <a:pt x="4516589" y="1346200"/>
                  </a:lnTo>
                  <a:lnTo>
                    <a:pt x="4490656" y="1394294"/>
                  </a:lnTo>
                  <a:lnTo>
                    <a:pt x="4456163" y="1436344"/>
                  </a:lnTo>
                  <a:lnTo>
                    <a:pt x="4414113" y="1470837"/>
                  </a:lnTo>
                  <a:lnTo>
                    <a:pt x="4366018" y="1496758"/>
                  </a:lnTo>
                  <a:lnTo>
                    <a:pt x="4313796" y="1512938"/>
                  </a:lnTo>
                  <a:lnTo>
                    <a:pt x="4256913" y="1518704"/>
                  </a:lnTo>
                  <a:lnTo>
                    <a:pt x="0" y="1518704"/>
                  </a:lnTo>
                  <a:lnTo>
                    <a:pt x="0" y="282003"/>
                  </a:lnTo>
                  <a:lnTo>
                    <a:pt x="1358" y="254482"/>
                  </a:lnTo>
                  <a:lnTo>
                    <a:pt x="21983" y="172732"/>
                  </a:lnTo>
                  <a:lnTo>
                    <a:pt x="48374" y="124675"/>
                  </a:lnTo>
                  <a:lnTo>
                    <a:pt x="82753" y="82753"/>
                  </a:lnTo>
                  <a:lnTo>
                    <a:pt x="124675" y="48374"/>
                  </a:lnTo>
                  <a:lnTo>
                    <a:pt x="172732" y="21983"/>
                  </a:lnTo>
                  <a:lnTo>
                    <a:pt x="225120" y="5753"/>
                  </a:lnTo>
                  <a:lnTo>
                    <a:pt x="282003" y="0"/>
                  </a:lnTo>
                  <a:close/>
                </a:path>
              </a:pathLst>
            </a:custGeom>
            <a:ln w="8915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8327961" y="1360131"/>
            <a:ext cx="974090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Child</a:t>
            </a:r>
            <a:r>
              <a:rPr sz="1400" spc="3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Arial"/>
                <a:cs typeface="Arial"/>
              </a:rPr>
              <a:t>Class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3A69E-DB9E-D144-44B1-602D6FCD0E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6FAABE-9FDE-DFE0-22EC-3DA3D6DA62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000" i="0" u="none" strike="noStrike" cap="none" dirty="0">
                <a:latin typeface="Open Sans"/>
                <a:ea typeface="Open Sans"/>
                <a:cs typeface="Open Sans"/>
                <a:sym typeface="Open Sans"/>
              </a:rPr>
              <a:t>Object-oriented programming (OOP) involves programming using objects. An object represents an entity in the real</a:t>
            </a:r>
            <a:r>
              <a:rPr lang="en-US" sz="2000" dirty="0">
                <a:latin typeface="Open Sans"/>
                <a:ea typeface="Open Sans"/>
                <a:cs typeface="Open Sans"/>
                <a:sym typeface="Open Sans"/>
              </a:rPr>
              <a:t>-</a:t>
            </a:r>
            <a:r>
              <a:rPr lang="en-US" sz="2000" i="0" u="none" strike="noStrike" cap="none" dirty="0">
                <a:latin typeface="Open Sans"/>
                <a:ea typeface="Open Sans"/>
                <a:cs typeface="Open Sans"/>
                <a:sym typeface="Open Sans"/>
              </a:rPr>
              <a:t>world that can be distinctly identified.</a:t>
            </a:r>
          </a:p>
          <a:p>
            <a:pPr marL="0" indent="0">
              <a:buNone/>
            </a:pPr>
            <a:endParaRPr lang="en-US" sz="2000" i="0" u="none" strike="noStrike" cap="none" dirty="0"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Noto Sans Symbols"/>
              <a:buNone/>
            </a:pPr>
            <a:r>
              <a:rPr lang="en-US" sz="2200" i="0" u="none" strike="noStrike" cap="none" dirty="0">
                <a:latin typeface="Open Sans"/>
                <a:ea typeface="Open Sans"/>
                <a:cs typeface="Open Sans"/>
                <a:sym typeface="Open Sans"/>
              </a:rPr>
              <a:t>An object </a:t>
            </a:r>
            <a:r>
              <a:rPr lang="en-US" sz="2200" dirty="0">
                <a:latin typeface="Open Sans"/>
                <a:ea typeface="Open Sans"/>
                <a:cs typeface="Open Sans"/>
                <a:sym typeface="Open Sans"/>
              </a:rPr>
              <a:t>consists of </a:t>
            </a:r>
            <a:r>
              <a:rPr lang="en-US" sz="2200" i="0" u="none" strike="noStrike" cap="none" dirty="0">
                <a:latin typeface="Open Sans"/>
                <a:ea typeface="Open Sans"/>
                <a:cs typeface="Open Sans"/>
                <a:sym typeface="Open Sans"/>
              </a:rPr>
              <a:t>identity, state, and behavior.</a:t>
            </a:r>
            <a:endParaRPr lang="en-US" sz="2200" dirty="0"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200" i="0" u="none" strike="noStrike" cap="none" dirty="0"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1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200"/>
              <a:buFont typeface="Open Sans"/>
              <a:buChar char="•"/>
            </a:pPr>
            <a:r>
              <a:rPr lang="en-US" sz="2200" dirty="0">
                <a:latin typeface="Open Sans"/>
                <a:ea typeface="Open Sans"/>
                <a:cs typeface="Open Sans"/>
                <a:sym typeface="Open Sans"/>
              </a:rPr>
              <a:t>I</a:t>
            </a:r>
            <a:r>
              <a:rPr lang="en-US" sz="2200" i="0" u="none" strike="noStrike" cap="none" dirty="0">
                <a:latin typeface="Open Sans"/>
                <a:ea typeface="Open Sans"/>
                <a:cs typeface="Open Sans"/>
                <a:sym typeface="Open Sans"/>
              </a:rPr>
              <a:t>dentity: </a:t>
            </a:r>
            <a:r>
              <a:rPr lang="en-US" sz="2200" dirty="0">
                <a:latin typeface="Open Sans"/>
                <a:ea typeface="Open Sans"/>
                <a:cs typeface="Open Sans"/>
                <a:sym typeface="Open Sans"/>
              </a:rPr>
              <a:t>It gives a unique name to an object.</a:t>
            </a:r>
          </a:p>
          <a:p>
            <a:pPr marL="342900" marR="0" lvl="1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200"/>
              <a:buFont typeface="Open Sans"/>
              <a:buChar char="•"/>
            </a:pPr>
            <a:r>
              <a:rPr lang="en-US" sz="2200" dirty="0">
                <a:latin typeface="Open Sans"/>
                <a:ea typeface="Open Sans"/>
                <a:cs typeface="Open Sans"/>
                <a:sym typeface="Open Sans"/>
              </a:rPr>
              <a:t>S</a:t>
            </a:r>
            <a:r>
              <a:rPr lang="en-US" sz="2200" i="0" u="none" strike="noStrike" cap="none" dirty="0">
                <a:latin typeface="Open Sans"/>
                <a:ea typeface="Open Sans"/>
                <a:cs typeface="Open Sans"/>
                <a:sym typeface="Open Sans"/>
              </a:rPr>
              <a:t>tate: </a:t>
            </a:r>
            <a:r>
              <a:rPr lang="en-US" sz="2200" dirty="0">
                <a:latin typeface="Open Sans"/>
                <a:ea typeface="Open Sans"/>
                <a:cs typeface="Open Sans"/>
                <a:sym typeface="Open Sans"/>
              </a:rPr>
              <a:t>It reflects the properties of an object.</a:t>
            </a:r>
          </a:p>
          <a:p>
            <a:pPr marL="342900" marR="0" lvl="1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200"/>
              <a:buFont typeface="Open Sans"/>
              <a:buChar char="•"/>
            </a:pPr>
            <a:r>
              <a:rPr lang="en-US" sz="2200" dirty="0">
                <a:latin typeface="Open Sans"/>
                <a:ea typeface="Open Sans"/>
                <a:cs typeface="Open Sans"/>
                <a:sym typeface="Open Sans"/>
              </a:rPr>
              <a:t>B</a:t>
            </a:r>
            <a:r>
              <a:rPr lang="en-US" sz="2200" i="0" u="none" strike="noStrike" cap="none" dirty="0">
                <a:latin typeface="Open Sans"/>
                <a:ea typeface="Open Sans"/>
                <a:cs typeface="Open Sans"/>
                <a:sym typeface="Open Sans"/>
              </a:rPr>
              <a:t>ehavior: </a:t>
            </a:r>
            <a:r>
              <a:rPr lang="en-US" sz="2200" dirty="0">
                <a:latin typeface="Open Sans"/>
                <a:ea typeface="Open Sans"/>
                <a:cs typeface="Open Sans"/>
                <a:sym typeface="Open Sans"/>
              </a:rPr>
              <a:t>It reflects the response of an object with other objects.</a:t>
            </a:r>
          </a:p>
          <a:p>
            <a:pPr marL="0" indent="0">
              <a:lnSpc>
                <a:spcPct val="200000"/>
              </a:lnSpc>
              <a:buNone/>
            </a:pPr>
            <a:endParaRPr lang="en-US" sz="2000" dirty="0">
              <a:latin typeface="Open Sans"/>
              <a:ea typeface="Open Sans"/>
              <a:cs typeface="Open Sans"/>
              <a:sym typeface="Open Sans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717764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58052" y="221030"/>
            <a:ext cx="8614548" cy="659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Multiple</a:t>
            </a:r>
            <a:r>
              <a:rPr spc="-20" dirty="0"/>
              <a:t> </a:t>
            </a:r>
            <a:r>
              <a:rPr dirty="0"/>
              <a:t>Inheritance</a:t>
            </a:r>
            <a:r>
              <a:rPr spc="-10" dirty="0"/>
              <a:t> </a:t>
            </a:r>
            <a:r>
              <a:rPr dirty="0"/>
              <a:t>in</a:t>
            </a:r>
            <a:r>
              <a:rPr spc="-10" dirty="0"/>
              <a:t> Python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383220" y="2353272"/>
            <a:ext cx="2569845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spc="-10" dirty="0">
                <a:solidFill>
                  <a:srgbClr val="FFFFFF"/>
                </a:solidFill>
                <a:latin typeface="Arial"/>
                <a:cs typeface="Arial"/>
              </a:rPr>
              <a:t>Instantiating</a:t>
            </a:r>
            <a:r>
              <a:rPr sz="14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object</a:t>
            </a:r>
            <a:r>
              <a:rPr sz="14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14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child</a:t>
            </a:r>
            <a:r>
              <a:rPr sz="14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Arial"/>
                <a:cs typeface="Arial"/>
              </a:rPr>
              <a:t>class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50292" y="2516123"/>
            <a:ext cx="4834890" cy="2172970"/>
            <a:chOff x="50292" y="2516123"/>
            <a:chExt cx="4834890" cy="217297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0292" y="2516123"/>
              <a:ext cx="4834890" cy="217246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94716" y="2860547"/>
              <a:ext cx="4146041" cy="1483614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350136" y="2815970"/>
              <a:ext cx="4235450" cy="1573530"/>
            </a:xfrm>
            <a:custGeom>
              <a:avLst/>
              <a:gdLst/>
              <a:ahLst/>
              <a:cxnLst/>
              <a:rect l="l" t="t" r="r" b="b"/>
              <a:pathLst>
                <a:path w="4235450" h="1573529">
                  <a:moveTo>
                    <a:pt x="291185" y="0"/>
                  </a:moveTo>
                  <a:lnTo>
                    <a:pt x="4235310" y="0"/>
                  </a:lnTo>
                  <a:lnTo>
                    <a:pt x="4235310" y="1282280"/>
                  </a:lnTo>
                  <a:lnTo>
                    <a:pt x="4229074" y="1341450"/>
                  </a:lnTo>
                  <a:lnTo>
                    <a:pt x="4212590" y="1394599"/>
                  </a:lnTo>
                  <a:lnTo>
                    <a:pt x="4185767" y="1444472"/>
                  </a:lnTo>
                  <a:lnTo>
                    <a:pt x="4149750" y="1487512"/>
                  </a:lnTo>
                  <a:lnTo>
                    <a:pt x="4106710" y="1523530"/>
                  </a:lnTo>
                  <a:lnTo>
                    <a:pt x="4056849" y="1550339"/>
                  </a:lnTo>
                  <a:lnTo>
                    <a:pt x="4003687" y="1566837"/>
                  </a:lnTo>
                  <a:lnTo>
                    <a:pt x="3944518" y="1573072"/>
                  </a:lnTo>
                  <a:lnTo>
                    <a:pt x="0" y="1573072"/>
                  </a:lnTo>
                  <a:lnTo>
                    <a:pt x="0" y="291185"/>
                  </a:lnTo>
                  <a:lnTo>
                    <a:pt x="1358" y="262216"/>
                  </a:lnTo>
                  <a:lnTo>
                    <a:pt x="22707" y="178511"/>
                  </a:lnTo>
                  <a:lnTo>
                    <a:pt x="49542" y="128600"/>
                  </a:lnTo>
                  <a:lnTo>
                    <a:pt x="85559" y="85559"/>
                  </a:lnTo>
                  <a:lnTo>
                    <a:pt x="128600" y="49542"/>
                  </a:lnTo>
                  <a:lnTo>
                    <a:pt x="178511" y="22694"/>
                  </a:lnTo>
                  <a:lnTo>
                    <a:pt x="232067" y="6223"/>
                  </a:lnTo>
                  <a:lnTo>
                    <a:pt x="291185" y="0"/>
                  </a:lnTo>
                  <a:close/>
                </a:path>
              </a:pathLst>
            </a:custGeom>
            <a:ln w="8915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6515861" y="1677936"/>
            <a:ext cx="4908550" cy="3849370"/>
            <a:chOff x="6515861" y="1677936"/>
            <a:chExt cx="4908550" cy="3849370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515861" y="1677936"/>
              <a:ext cx="4908042" cy="384884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860285" y="2022348"/>
              <a:ext cx="4219194" cy="3160014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6815708" y="1977771"/>
              <a:ext cx="4309110" cy="3249930"/>
            </a:xfrm>
            <a:custGeom>
              <a:avLst/>
              <a:gdLst/>
              <a:ahLst/>
              <a:cxnLst/>
              <a:rect l="l" t="t" r="r" b="b"/>
              <a:pathLst>
                <a:path w="4309109" h="3249929">
                  <a:moveTo>
                    <a:pt x="570483" y="0"/>
                  </a:moveTo>
                  <a:lnTo>
                    <a:pt x="4308729" y="0"/>
                  </a:lnTo>
                  <a:lnTo>
                    <a:pt x="4308729" y="2679382"/>
                  </a:lnTo>
                  <a:lnTo>
                    <a:pt x="4305782" y="2736735"/>
                  </a:lnTo>
                  <a:lnTo>
                    <a:pt x="4297171" y="2793161"/>
                  </a:lnTo>
                  <a:lnTo>
                    <a:pt x="4282986" y="2848165"/>
                  </a:lnTo>
                  <a:lnTo>
                    <a:pt x="4264024" y="2900718"/>
                  </a:lnTo>
                  <a:lnTo>
                    <a:pt x="4239818" y="2950883"/>
                  </a:lnTo>
                  <a:lnTo>
                    <a:pt x="4211002" y="2997758"/>
                  </a:lnTo>
                  <a:lnTo>
                    <a:pt x="4178312" y="3041637"/>
                  </a:lnTo>
                  <a:lnTo>
                    <a:pt x="4141317" y="3082061"/>
                  </a:lnTo>
                  <a:lnTo>
                    <a:pt x="4100817" y="3119120"/>
                  </a:lnTo>
                  <a:lnTo>
                    <a:pt x="4056532" y="3151797"/>
                  </a:lnTo>
                  <a:lnTo>
                    <a:pt x="4009745" y="3180549"/>
                  </a:lnTo>
                  <a:lnTo>
                    <a:pt x="3959593" y="3204768"/>
                  </a:lnTo>
                  <a:lnTo>
                    <a:pt x="3907066" y="3223704"/>
                  </a:lnTo>
                  <a:lnTo>
                    <a:pt x="3852430" y="3237903"/>
                  </a:lnTo>
                  <a:lnTo>
                    <a:pt x="3795572" y="3246513"/>
                  </a:lnTo>
                  <a:lnTo>
                    <a:pt x="3738257" y="3249472"/>
                  </a:lnTo>
                  <a:lnTo>
                    <a:pt x="0" y="3249472"/>
                  </a:lnTo>
                  <a:lnTo>
                    <a:pt x="0" y="570484"/>
                  </a:lnTo>
                  <a:lnTo>
                    <a:pt x="2959" y="513156"/>
                  </a:lnTo>
                  <a:lnTo>
                    <a:pt x="11569" y="456298"/>
                  </a:lnTo>
                  <a:lnTo>
                    <a:pt x="25768" y="401662"/>
                  </a:lnTo>
                  <a:lnTo>
                    <a:pt x="44703" y="349148"/>
                  </a:lnTo>
                  <a:lnTo>
                    <a:pt x="68922" y="298983"/>
                  </a:lnTo>
                  <a:lnTo>
                    <a:pt x="97688" y="252196"/>
                  </a:lnTo>
                  <a:lnTo>
                    <a:pt x="130352" y="207911"/>
                  </a:lnTo>
                  <a:lnTo>
                    <a:pt x="167411" y="167411"/>
                  </a:lnTo>
                  <a:lnTo>
                    <a:pt x="207911" y="130352"/>
                  </a:lnTo>
                  <a:lnTo>
                    <a:pt x="252196" y="97675"/>
                  </a:lnTo>
                  <a:lnTo>
                    <a:pt x="298996" y="68910"/>
                  </a:lnTo>
                  <a:lnTo>
                    <a:pt x="349148" y="44704"/>
                  </a:lnTo>
                  <a:lnTo>
                    <a:pt x="401675" y="25755"/>
                  </a:lnTo>
                  <a:lnTo>
                    <a:pt x="456298" y="11569"/>
                  </a:lnTo>
                  <a:lnTo>
                    <a:pt x="513156" y="2946"/>
                  </a:lnTo>
                  <a:lnTo>
                    <a:pt x="570483" y="0"/>
                  </a:lnTo>
                  <a:close/>
                </a:path>
              </a:pathLst>
            </a:custGeom>
            <a:ln w="8915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8276056" y="1512899"/>
            <a:ext cx="1416685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Invoking</a:t>
            </a:r>
            <a:r>
              <a:rPr sz="1400" spc="-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Arial"/>
                <a:cs typeface="Arial"/>
              </a:rPr>
              <a:t>methods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05344" y="221030"/>
            <a:ext cx="6795655" cy="659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Multi-</a:t>
            </a:r>
            <a:r>
              <a:rPr dirty="0"/>
              <a:t>Level</a:t>
            </a:r>
            <a:r>
              <a:rPr spc="50" dirty="0"/>
              <a:t> </a:t>
            </a:r>
            <a:r>
              <a:rPr spc="-10" dirty="0"/>
              <a:t>Inheritance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621529" y="2117598"/>
            <a:ext cx="2950210" cy="840740"/>
            <a:chOff x="4621529" y="2117598"/>
            <a:chExt cx="2950210" cy="84074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21529" y="2117598"/>
              <a:ext cx="2949702" cy="840486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726304" y="2201799"/>
              <a:ext cx="2740660" cy="672465"/>
            </a:xfrm>
            <a:custGeom>
              <a:avLst/>
              <a:gdLst/>
              <a:ahLst/>
              <a:cxnLst/>
              <a:rect l="l" t="t" r="r" b="b"/>
              <a:pathLst>
                <a:path w="2740659" h="672464">
                  <a:moveTo>
                    <a:pt x="2628138" y="0"/>
                  </a:moveTo>
                  <a:lnTo>
                    <a:pt x="112014" y="0"/>
                  </a:lnTo>
                  <a:lnTo>
                    <a:pt x="68413" y="8802"/>
                  </a:lnTo>
                  <a:lnTo>
                    <a:pt x="32808" y="32808"/>
                  </a:lnTo>
                  <a:lnTo>
                    <a:pt x="8802" y="68413"/>
                  </a:lnTo>
                  <a:lnTo>
                    <a:pt x="0" y="112013"/>
                  </a:lnTo>
                  <a:lnTo>
                    <a:pt x="0" y="560069"/>
                  </a:lnTo>
                  <a:lnTo>
                    <a:pt x="8802" y="603670"/>
                  </a:lnTo>
                  <a:lnTo>
                    <a:pt x="32808" y="639275"/>
                  </a:lnTo>
                  <a:lnTo>
                    <a:pt x="68413" y="663281"/>
                  </a:lnTo>
                  <a:lnTo>
                    <a:pt x="112014" y="672083"/>
                  </a:lnTo>
                  <a:lnTo>
                    <a:pt x="2628138" y="672083"/>
                  </a:lnTo>
                  <a:lnTo>
                    <a:pt x="2671738" y="663281"/>
                  </a:lnTo>
                  <a:lnTo>
                    <a:pt x="2707343" y="639275"/>
                  </a:lnTo>
                  <a:lnTo>
                    <a:pt x="2731349" y="603670"/>
                  </a:lnTo>
                  <a:lnTo>
                    <a:pt x="2740152" y="560069"/>
                  </a:lnTo>
                  <a:lnTo>
                    <a:pt x="2740152" y="112013"/>
                  </a:lnTo>
                  <a:lnTo>
                    <a:pt x="2731349" y="68413"/>
                  </a:lnTo>
                  <a:lnTo>
                    <a:pt x="2707343" y="32808"/>
                  </a:lnTo>
                  <a:lnTo>
                    <a:pt x="2671738" y="8802"/>
                  </a:lnTo>
                  <a:lnTo>
                    <a:pt x="2628138" y="0"/>
                  </a:lnTo>
                  <a:close/>
                </a:path>
              </a:pathLst>
            </a:custGeom>
            <a:solidFill>
              <a:srgbClr val="9437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726304" y="2201799"/>
              <a:ext cx="2740660" cy="672465"/>
            </a:xfrm>
            <a:custGeom>
              <a:avLst/>
              <a:gdLst/>
              <a:ahLst/>
              <a:cxnLst/>
              <a:rect l="l" t="t" r="r" b="b"/>
              <a:pathLst>
                <a:path w="2740659" h="672464">
                  <a:moveTo>
                    <a:pt x="0" y="112013"/>
                  </a:moveTo>
                  <a:lnTo>
                    <a:pt x="8802" y="68413"/>
                  </a:lnTo>
                  <a:lnTo>
                    <a:pt x="32808" y="32808"/>
                  </a:lnTo>
                  <a:lnTo>
                    <a:pt x="68413" y="8802"/>
                  </a:lnTo>
                  <a:lnTo>
                    <a:pt x="112014" y="0"/>
                  </a:lnTo>
                  <a:lnTo>
                    <a:pt x="2628138" y="0"/>
                  </a:lnTo>
                  <a:lnTo>
                    <a:pt x="2671738" y="8802"/>
                  </a:lnTo>
                  <a:lnTo>
                    <a:pt x="2707343" y="32808"/>
                  </a:lnTo>
                  <a:lnTo>
                    <a:pt x="2731349" y="68413"/>
                  </a:lnTo>
                  <a:lnTo>
                    <a:pt x="2740152" y="112013"/>
                  </a:lnTo>
                  <a:lnTo>
                    <a:pt x="2740152" y="560069"/>
                  </a:lnTo>
                  <a:lnTo>
                    <a:pt x="2731349" y="603670"/>
                  </a:lnTo>
                  <a:lnTo>
                    <a:pt x="2707343" y="639275"/>
                  </a:lnTo>
                  <a:lnTo>
                    <a:pt x="2671738" y="663281"/>
                  </a:lnTo>
                  <a:lnTo>
                    <a:pt x="2628138" y="672083"/>
                  </a:lnTo>
                  <a:lnTo>
                    <a:pt x="112014" y="672083"/>
                  </a:lnTo>
                  <a:lnTo>
                    <a:pt x="68413" y="663281"/>
                  </a:lnTo>
                  <a:lnTo>
                    <a:pt x="32808" y="639275"/>
                  </a:lnTo>
                  <a:lnTo>
                    <a:pt x="8802" y="603670"/>
                  </a:lnTo>
                  <a:lnTo>
                    <a:pt x="0" y="560069"/>
                  </a:lnTo>
                  <a:lnTo>
                    <a:pt x="0" y="112013"/>
                  </a:lnTo>
                  <a:close/>
                </a:path>
              </a:pathLst>
            </a:custGeom>
            <a:ln w="2514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5808726" y="2389606"/>
            <a:ext cx="575945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0" dirty="0">
                <a:solidFill>
                  <a:srgbClr val="10243E"/>
                </a:solidFill>
                <a:latin typeface="Calibri"/>
                <a:cs typeface="Calibri"/>
              </a:rPr>
              <a:t>Parent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2406395" y="1129283"/>
            <a:ext cx="7379334" cy="815340"/>
            <a:chOff x="2406395" y="1129283"/>
            <a:chExt cx="7379334" cy="815340"/>
          </a:xfrm>
        </p:grpSpPr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06395" y="1129283"/>
              <a:ext cx="7379208" cy="815339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2542031" y="1200911"/>
              <a:ext cx="7108190" cy="672465"/>
            </a:xfrm>
            <a:custGeom>
              <a:avLst/>
              <a:gdLst/>
              <a:ahLst/>
              <a:cxnLst/>
              <a:rect l="l" t="t" r="r" b="b"/>
              <a:pathLst>
                <a:path w="7108190" h="672464">
                  <a:moveTo>
                    <a:pt x="6995922" y="0"/>
                  </a:moveTo>
                  <a:lnTo>
                    <a:pt x="112014" y="0"/>
                  </a:lnTo>
                  <a:lnTo>
                    <a:pt x="68413" y="8802"/>
                  </a:lnTo>
                  <a:lnTo>
                    <a:pt x="32808" y="32808"/>
                  </a:lnTo>
                  <a:lnTo>
                    <a:pt x="8802" y="68413"/>
                  </a:lnTo>
                  <a:lnTo>
                    <a:pt x="0" y="112013"/>
                  </a:lnTo>
                  <a:lnTo>
                    <a:pt x="0" y="560069"/>
                  </a:lnTo>
                  <a:lnTo>
                    <a:pt x="8802" y="603670"/>
                  </a:lnTo>
                  <a:lnTo>
                    <a:pt x="32808" y="639275"/>
                  </a:lnTo>
                  <a:lnTo>
                    <a:pt x="68413" y="663281"/>
                  </a:lnTo>
                  <a:lnTo>
                    <a:pt x="112014" y="672083"/>
                  </a:lnTo>
                  <a:lnTo>
                    <a:pt x="6995922" y="672083"/>
                  </a:lnTo>
                  <a:lnTo>
                    <a:pt x="7039522" y="663281"/>
                  </a:lnTo>
                  <a:lnTo>
                    <a:pt x="7075127" y="639275"/>
                  </a:lnTo>
                  <a:lnTo>
                    <a:pt x="7099133" y="603670"/>
                  </a:lnTo>
                  <a:lnTo>
                    <a:pt x="7107935" y="560069"/>
                  </a:lnTo>
                  <a:lnTo>
                    <a:pt x="7107935" y="112013"/>
                  </a:lnTo>
                  <a:lnTo>
                    <a:pt x="7099133" y="68413"/>
                  </a:lnTo>
                  <a:lnTo>
                    <a:pt x="7075127" y="32808"/>
                  </a:lnTo>
                  <a:lnTo>
                    <a:pt x="7039522" y="8802"/>
                  </a:lnTo>
                  <a:lnTo>
                    <a:pt x="699592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3086392" y="1389456"/>
            <a:ext cx="6018530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rgbClr val="10243E"/>
                </a:solidFill>
                <a:latin typeface="Calibri"/>
                <a:cs typeface="Calibri"/>
              </a:rPr>
              <a:t>In</a:t>
            </a:r>
            <a:r>
              <a:rPr sz="1600" spc="-20" dirty="0">
                <a:solidFill>
                  <a:srgbClr val="10243E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10243E"/>
                </a:solidFill>
                <a:latin typeface="Calibri"/>
                <a:cs typeface="Calibri"/>
              </a:rPr>
              <a:t>multi-</a:t>
            </a:r>
            <a:r>
              <a:rPr sz="1600" dirty="0">
                <a:solidFill>
                  <a:srgbClr val="10243E"/>
                </a:solidFill>
                <a:latin typeface="Calibri"/>
                <a:cs typeface="Calibri"/>
              </a:rPr>
              <a:t>level</a:t>
            </a:r>
            <a:r>
              <a:rPr sz="1600" spc="-30" dirty="0">
                <a:solidFill>
                  <a:srgbClr val="10243E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10243E"/>
                </a:solidFill>
                <a:latin typeface="Calibri"/>
                <a:cs typeface="Calibri"/>
              </a:rPr>
              <a:t>Inheritance,</a:t>
            </a:r>
            <a:r>
              <a:rPr sz="1600" spc="-15" dirty="0">
                <a:solidFill>
                  <a:srgbClr val="10243E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10243E"/>
                </a:solidFill>
                <a:latin typeface="Calibri"/>
                <a:cs typeface="Calibri"/>
              </a:rPr>
              <a:t>we have</a:t>
            </a:r>
            <a:r>
              <a:rPr sz="1600" spc="-15" dirty="0">
                <a:solidFill>
                  <a:srgbClr val="10243E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10243E"/>
                </a:solidFill>
                <a:latin typeface="Calibri"/>
                <a:cs typeface="Calibri"/>
              </a:rPr>
              <a:t>Parent,</a:t>
            </a:r>
            <a:r>
              <a:rPr sz="1600" spc="-5" dirty="0">
                <a:solidFill>
                  <a:srgbClr val="10243E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10243E"/>
                </a:solidFill>
                <a:latin typeface="Calibri"/>
                <a:cs typeface="Calibri"/>
              </a:rPr>
              <a:t>child,</a:t>
            </a:r>
            <a:r>
              <a:rPr sz="1600" spc="-20" dirty="0">
                <a:solidFill>
                  <a:srgbClr val="10243E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10243E"/>
                </a:solidFill>
                <a:latin typeface="Calibri"/>
                <a:cs typeface="Calibri"/>
              </a:rPr>
              <a:t>grand-</a:t>
            </a:r>
            <a:r>
              <a:rPr sz="1600" dirty="0">
                <a:solidFill>
                  <a:srgbClr val="10243E"/>
                </a:solidFill>
                <a:latin typeface="Calibri"/>
                <a:cs typeface="Calibri"/>
              </a:rPr>
              <a:t>child</a:t>
            </a:r>
            <a:r>
              <a:rPr sz="1600" spc="-25" dirty="0">
                <a:solidFill>
                  <a:srgbClr val="10243E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10243E"/>
                </a:solidFill>
                <a:latin typeface="Calibri"/>
                <a:cs typeface="Calibri"/>
              </a:rPr>
              <a:t>relationship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4621529" y="2867532"/>
            <a:ext cx="2950210" cy="1344295"/>
            <a:chOff x="4621529" y="2867532"/>
            <a:chExt cx="2950210" cy="1344295"/>
          </a:xfrm>
        </p:grpSpPr>
        <p:sp>
          <p:nvSpPr>
            <p:cNvPr id="13" name="object 13"/>
            <p:cNvSpPr/>
            <p:nvPr/>
          </p:nvSpPr>
          <p:spPr>
            <a:xfrm>
              <a:off x="6096380" y="2873882"/>
              <a:ext cx="0" cy="492759"/>
            </a:xfrm>
            <a:custGeom>
              <a:avLst/>
              <a:gdLst/>
              <a:ahLst/>
              <a:cxnLst/>
              <a:rect l="l" t="t" r="r" b="b"/>
              <a:pathLst>
                <a:path h="492760">
                  <a:moveTo>
                    <a:pt x="0" y="0"/>
                  </a:moveTo>
                  <a:lnTo>
                    <a:pt x="0" y="49234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6058280" y="3353523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76200" y="0"/>
                  </a:moveTo>
                  <a:lnTo>
                    <a:pt x="0" y="0"/>
                  </a:lnTo>
                  <a:lnTo>
                    <a:pt x="38100" y="76200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21529" y="3371087"/>
              <a:ext cx="2949702" cy="840486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4726304" y="3455288"/>
              <a:ext cx="2740660" cy="672465"/>
            </a:xfrm>
            <a:custGeom>
              <a:avLst/>
              <a:gdLst/>
              <a:ahLst/>
              <a:cxnLst/>
              <a:rect l="l" t="t" r="r" b="b"/>
              <a:pathLst>
                <a:path w="2740659" h="672464">
                  <a:moveTo>
                    <a:pt x="2628138" y="0"/>
                  </a:moveTo>
                  <a:lnTo>
                    <a:pt x="112014" y="0"/>
                  </a:lnTo>
                  <a:lnTo>
                    <a:pt x="68413" y="8802"/>
                  </a:lnTo>
                  <a:lnTo>
                    <a:pt x="32808" y="32808"/>
                  </a:lnTo>
                  <a:lnTo>
                    <a:pt x="8802" y="68413"/>
                  </a:lnTo>
                  <a:lnTo>
                    <a:pt x="0" y="112013"/>
                  </a:lnTo>
                  <a:lnTo>
                    <a:pt x="0" y="560069"/>
                  </a:lnTo>
                  <a:lnTo>
                    <a:pt x="8802" y="603670"/>
                  </a:lnTo>
                  <a:lnTo>
                    <a:pt x="32808" y="639275"/>
                  </a:lnTo>
                  <a:lnTo>
                    <a:pt x="68413" y="663281"/>
                  </a:lnTo>
                  <a:lnTo>
                    <a:pt x="112014" y="672083"/>
                  </a:lnTo>
                  <a:lnTo>
                    <a:pt x="2628138" y="672083"/>
                  </a:lnTo>
                  <a:lnTo>
                    <a:pt x="2671738" y="663281"/>
                  </a:lnTo>
                  <a:lnTo>
                    <a:pt x="2707343" y="639275"/>
                  </a:lnTo>
                  <a:lnTo>
                    <a:pt x="2731349" y="603670"/>
                  </a:lnTo>
                  <a:lnTo>
                    <a:pt x="2740152" y="560069"/>
                  </a:lnTo>
                  <a:lnTo>
                    <a:pt x="2740152" y="112013"/>
                  </a:lnTo>
                  <a:lnTo>
                    <a:pt x="2731349" y="68413"/>
                  </a:lnTo>
                  <a:lnTo>
                    <a:pt x="2707343" y="32808"/>
                  </a:lnTo>
                  <a:lnTo>
                    <a:pt x="2671738" y="8802"/>
                  </a:lnTo>
                  <a:lnTo>
                    <a:pt x="2628138" y="0"/>
                  </a:lnTo>
                  <a:close/>
                </a:path>
              </a:pathLst>
            </a:custGeom>
            <a:solidFill>
              <a:srgbClr val="9437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726304" y="3455288"/>
              <a:ext cx="2740660" cy="672465"/>
            </a:xfrm>
            <a:custGeom>
              <a:avLst/>
              <a:gdLst/>
              <a:ahLst/>
              <a:cxnLst/>
              <a:rect l="l" t="t" r="r" b="b"/>
              <a:pathLst>
                <a:path w="2740659" h="672464">
                  <a:moveTo>
                    <a:pt x="0" y="112013"/>
                  </a:moveTo>
                  <a:lnTo>
                    <a:pt x="8802" y="68413"/>
                  </a:lnTo>
                  <a:lnTo>
                    <a:pt x="32808" y="32808"/>
                  </a:lnTo>
                  <a:lnTo>
                    <a:pt x="68413" y="8802"/>
                  </a:lnTo>
                  <a:lnTo>
                    <a:pt x="112014" y="0"/>
                  </a:lnTo>
                  <a:lnTo>
                    <a:pt x="2628138" y="0"/>
                  </a:lnTo>
                  <a:lnTo>
                    <a:pt x="2671738" y="8802"/>
                  </a:lnTo>
                  <a:lnTo>
                    <a:pt x="2707343" y="32808"/>
                  </a:lnTo>
                  <a:lnTo>
                    <a:pt x="2731349" y="68413"/>
                  </a:lnTo>
                  <a:lnTo>
                    <a:pt x="2740152" y="112013"/>
                  </a:lnTo>
                  <a:lnTo>
                    <a:pt x="2740152" y="560069"/>
                  </a:lnTo>
                  <a:lnTo>
                    <a:pt x="2731349" y="603670"/>
                  </a:lnTo>
                  <a:lnTo>
                    <a:pt x="2707343" y="639275"/>
                  </a:lnTo>
                  <a:lnTo>
                    <a:pt x="2671738" y="663281"/>
                  </a:lnTo>
                  <a:lnTo>
                    <a:pt x="2628138" y="672083"/>
                  </a:lnTo>
                  <a:lnTo>
                    <a:pt x="112014" y="672083"/>
                  </a:lnTo>
                  <a:lnTo>
                    <a:pt x="68413" y="663281"/>
                  </a:lnTo>
                  <a:lnTo>
                    <a:pt x="32808" y="639275"/>
                  </a:lnTo>
                  <a:lnTo>
                    <a:pt x="8802" y="603670"/>
                  </a:lnTo>
                  <a:lnTo>
                    <a:pt x="0" y="560069"/>
                  </a:lnTo>
                  <a:lnTo>
                    <a:pt x="0" y="112013"/>
                  </a:lnTo>
                  <a:close/>
                </a:path>
              </a:pathLst>
            </a:custGeom>
            <a:ln w="2514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5875782" y="3643528"/>
            <a:ext cx="440055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0" dirty="0">
                <a:solidFill>
                  <a:srgbClr val="10243E"/>
                </a:solidFill>
                <a:latin typeface="Calibri"/>
                <a:cs typeface="Calibri"/>
              </a:rPr>
              <a:t>Child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4610100" y="4127372"/>
            <a:ext cx="2950210" cy="1338580"/>
            <a:chOff x="4610100" y="4127372"/>
            <a:chExt cx="2950210" cy="1338580"/>
          </a:xfrm>
        </p:grpSpPr>
        <p:sp>
          <p:nvSpPr>
            <p:cNvPr id="20" name="object 20"/>
            <p:cNvSpPr/>
            <p:nvPr/>
          </p:nvSpPr>
          <p:spPr>
            <a:xfrm>
              <a:off x="6084950" y="4127372"/>
              <a:ext cx="0" cy="492759"/>
            </a:xfrm>
            <a:custGeom>
              <a:avLst/>
              <a:gdLst/>
              <a:ahLst/>
              <a:cxnLst/>
              <a:rect l="l" t="t" r="r" b="b"/>
              <a:pathLst>
                <a:path h="492760">
                  <a:moveTo>
                    <a:pt x="0" y="0"/>
                  </a:moveTo>
                  <a:lnTo>
                    <a:pt x="0" y="49234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6046850" y="4607013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76200" y="0"/>
                  </a:moveTo>
                  <a:lnTo>
                    <a:pt x="0" y="0"/>
                  </a:lnTo>
                  <a:lnTo>
                    <a:pt x="38100" y="76200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10100" y="4625339"/>
              <a:ext cx="2949702" cy="840486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4714875" y="4709540"/>
              <a:ext cx="2740660" cy="672465"/>
            </a:xfrm>
            <a:custGeom>
              <a:avLst/>
              <a:gdLst/>
              <a:ahLst/>
              <a:cxnLst/>
              <a:rect l="l" t="t" r="r" b="b"/>
              <a:pathLst>
                <a:path w="2740659" h="672464">
                  <a:moveTo>
                    <a:pt x="2628138" y="0"/>
                  </a:moveTo>
                  <a:lnTo>
                    <a:pt x="112014" y="0"/>
                  </a:lnTo>
                  <a:lnTo>
                    <a:pt x="68413" y="8802"/>
                  </a:lnTo>
                  <a:lnTo>
                    <a:pt x="32808" y="32808"/>
                  </a:lnTo>
                  <a:lnTo>
                    <a:pt x="8802" y="68413"/>
                  </a:lnTo>
                  <a:lnTo>
                    <a:pt x="0" y="112013"/>
                  </a:lnTo>
                  <a:lnTo>
                    <a:pt x="0" y="560069"/>
                  </a:lnTo>
                  <a:lnTo>
                    <a:pt x="8802" y="603670"/>
                  </a:lnTo>
                  <a:lnTo>
                    <a:pt x="32808" y="639275"/>
                  </a:lnTo>
                  <a:lnTo>
                    <a:pt x="68413" y="663281"/>
                  </a:lnTo>
                  <a:lnTo>
                    <a:pt x="112014" y="672083"/>
                  </a:lnTo>
                  <a:lnTo>
                    <a:pt x="2628138" y="672083"/>
                  </a:lnTo>
                  <a:lnTo>
                    <a:pt x="2671738" y="663281"/>
                  </a:lnTo>
                  <a:lnTo>
                    <a:pt x="2707343" y="639275"/>
                  </a:lnTo>
                  <a:lnTo>
                    <a:pt x="2731349" y="603670"/>
                  </a:lnTo>
                  <a:lnTo>
                    <a:pt x="2740152" y="560069"/>
                  </a:lnTo>
                  <a:lnTo>
                    <a:pt x="2740152" y="112013"/>
                  </a:lnTo>
                  <a:lnTo>
                    <a:pt x="2731349" y="68413"/>
                  </a:lnTo>
                  <a:lnTo>
                    <a:pt x="2707343" y="32808"/>
                  </a:lnTo>
                  <a:lnTo>
                    <a:pt x="2671738" y="8802"/>
                  </a:lnTo>
                  <a:lnTo>
                    <a:pt x="2628138" y="0"/>
                  </a:lnTo>
                  <a:close/>
                </a:path>
              </a:pathLst>
            </a:custGeom>
            <a:solidFill>
              <a:srgbClr val="9437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4714875" y="4709540"/>
              <a:ext cx="2740660" cy="672465"/>
            </a:xfrm>
            <a:custGeom>
              <a:avLst/>
              <a:gdLst/>
              <a:ahLst/>
              <a:cxnLst/>
              <a:rect l="l" t="t" r="r" b="b"/>
              <a:pathLst>
                <a:path w="2740659" h="672464">
                  <a:moveTo>
                    <a:pt x="0" y="112013"/>
                  </a:moveTo>
                  <a:lnTo>
                    <a:pt x="8802" y="68413"/>
                  </a:lnTo>
                  <a:lnTo>
                    <a:pt x="32808" y="32808"/>
                  </a:lnTo>
                  <a:lnTo>
                    <a:pt x="68413" y="8802"/>
                  </a:lnTo>
                  <a:lnTo>
                    <a:pt x="112014" y="0"/>
                  </a:lnTo>
                  <a:lnTo>
                    <a:pt x="2628138" y="0"/>
                  </a:lnTo>
                  <a:lnTo>
                    <a:pt x="2671738" y="8802"/>
                  </a:lnTo>
                  <a:lnTo>
                    <a:pt x="2707343" y="32808"/>
                  </a:lnTo>
                  <a:lnTo>
                    <a:pt x="2731349" y="68413"/>
                  </a:lnTo>
                  <a:lnTo>
                    <a:pt x="2740152" y="112013"/>
                  </a:lnTo>
                  <a:lnTo>
                    <a:pt x="2740152" y="560069"/>
                  </a:lnTo>
                  <a:lnTo>
                    <a:pt x="2731349" y="603670"/>
                  </a:lnTo>
                  <a:lnTo>
                    <a:pt x="2707343" y="639275"/>
                  </a:lnTo>
                  <a:lnTo>
                    <a:pt x="2671738" y="663281"/>
                  </a:lnTo>
                  <a:lnTo>
                    <a:pt x="2628138" y="672083"/>
                  </a:lnTo>
                  <a:lnTo>
                    <a:pt x="112014" y="672083"/>
                  </a:lnTo>
                  <a:lnTo>
                    <a:pt x="68413" y="663281"/>
                  </a:lnTo>
                  <a:lnTo>
                    <a:pt x="32808" y="639275"/>
                  </a:lnTo>
                  <a:lnTo>
                    <a:pt x="8802" y="603670"/>
                  </a:lnTo>
                  <a:lnTo>
                    <a:pt x="0" y="560069"/>
                  </a:lnTo>
                  <a:lnTo>
                    <a:pt x="0" y="112013"/>
                  </a:lnTo>
                  <a:close/>
                </a:path>
              </a:pathLst>
            </a:custGeom>
            <a:ln w="2514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5578373" y="4897437"/>
            <a:ext cx="1012190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0" dirty="0">
                <a:solidFill>
                  <a:srgbClr val="10243E"/>
                </a:solidFill>
                <a:latin typeface="Calibri"/>
                <a:cs typeface="Calibri"/>
              </a:rPr>
              <a:t>Grand-</a:t>
            </a:r>
            <a:r>
              <a:rPr sz="1600" spc="-20" dirty="0">
                <a:solidFill>
                  <a:srgbClr val="10243E"/>
                </a:solidFill>
                <a:latin typeface="Calibri"/>
                <a:cs typeface="Calibri"/>
              </a:rPr>
              <a:t>Child</a:t>
            </a:r>
            <a:endParaRPr sz="1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82029" y="221030"/>
            <a:ext cx="9019171" cy="659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Multi-</a:t>
            </a:r>
            <a:r>
              <a:rPr dirty="0"/>
              <a:t>Level</a:t>
            </a:r>
            <a:r>
              <a:rPr spc="5" dirty="0"/>
              <a:t> </a:t>
            </a:r>
            <a:r>
              <a:rPr dirty="0"/>
              <a:t>Inheritance</a:t>
            </a:r>
            <a:r>
              <a:rPr spc="5" dirty="0"/>
              <a:t> </a:t>
            </a:r>
            <a:r>
              <a:rPr dirty="0"/>
              <a:t>in</a:t>
            </a:r>
            <a:r>
              <a:rPr spc="-10" dirty="0"/>
              <a:t> Python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774761" y="1334376"/>
            <a:ext cx="1042035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Parent</a:t>
            </a:r>
            <a:r>
              <a:rPr sz="1400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Arial"/>
                <a:cs typeface="Arial"/>
              </a:rPr>
              <a:t>Class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94970" y="1394460"/>
            <a:ext cx="4481830" cy="2188210"/>
            <a:chOff x="80010" y="1394460"/>
            <a:chExt cx="4481830" cy="218821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010" y="1394460"/>
              <a:ext cx="4481322" cy="2187701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4434" y="1738884"/>
              <a:ext cx="3792474" cy="1498853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379860" y="1694307"/>
              <a:ext cx="3881754" cy="1588770"/>
            </a:xfrm>
            <a:custGeom>
              <a:avLst/>
              <a:gdLst/>
              <a:ahLst/>
              <a:cxnLst/>
              <a:rect l="l" t="t" r="r" b="b"/>
              <a:pathLst>
                <a:path w="3881754" h="1588770">
                  <a:moveTo>
                    <a:pt x="293560" y="0"/>
                  </a:moveTo>
                  <a:lnTo>
                    <a:pt x="3881691" y="0"/>
                  </a:lnTo>
                  <a:lnTo>
                    <a:pt x="3881691" y="1294980"/>
                  </a:lnTo>
                  <a:lnTo>
                    <a:pt x="3875493" y="1354391"/>
                  </a:lnTo>
                  <a:lnTo>
                    <a:pt x="3858945" y="1408633"/>
                  </a:lnTo>
                  <a:lnTo>
                    <a:pt x="3831323" y="1458709"/>
                  </a:lnTo>
                  <a:lnTo>
                    <a:pt x="3795763" y="1502232"/>
                  </a:lnTo>
                  <a:lnTo>
                    <a:pt x="3752253" y="1537792"/>
                  </a:lnTo>
                  <a:lnTo>
                    <a:pt x="3702164" y="1565402"/>
                  </a:lnTo>
                  <a:lnTo>
                    <a:pt x="3647922" y="1581950"/>
                  </a:lnTo>
                  <a:lnTo>
                    <a:pt x="3588524" y="1588147"/>
                  </a:lnTo>
                  <a:lnTo>
                    <a:pt x="0" y="1588147"/>
                  </a:lnTo>
                  <a:lnTo>
                    <a:pt x="0" y="293560"/>
                  </a:lnTo>
                  <a:lnTo>
                    <a:pt x="1346" y="264655"/>
                  </a:lnTo>
                  <a:lnTo>
                    <a:pt x="23177" y="179920"/>
                  </a:lnTo>
                  <a:lnTo>
                    <a:pt x="50317" y="129832"/>
                  </a:lnTo>
                  <a:lnTo>
                    <a:pt x="86334" y="86334"/>
                  </a:lnTo>
                  <a:lnTo>
                    <a:pt x="129832" y="50330"/>
                  </a:lnTo>
                  <a:lnTo>
                    <a:pt x="179920" y="23177"/>
                  </a:lnTo>
                  <a:lnTo>
                    <a:pt x="233984" y="6223"/>
                  </a:lnTo>
                  <a:lnTo>
                    <a:pt x="293560" y="0"/>
                  </a:lnTo>
                  <a:close/>
                </a:path>
              </a:pathLst>
            </a:custGeom>
            <a:ln w="8915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309245" y="4015752"/>
            <a:ext cx="4643755" cy="2249170"/>
            <a:chOff x="0" y="4015752"/>
            <a:chExt cx="4643755" cy="2249170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4015752"/>
              <a:ext cx="4643615" cy="224864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2900" y="4360163"/>
              <a:ext cx="3956304" cy="1559812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298329" y="4315586"/>
              <a:ext cx="4046220" cy="1649730"/>
            </a:xfrm>
            <a:custGeom>
              <a:avLst/>
              <a:gdLst/>
              <a:ahLst/>
              <a:cxnLst/>
              <a:rect l="l" t="t" r="r" b="b"/>
              <a:pathLst>
                <a:path w="4046220" h="1649729">
                  <a:moveTo>
                    <a:pt x="303923" y="0"/>
                  </a:moveTo>
                  <a:lnTo>
                    <a:pt x="4045597" y="0"/>
                  </a:lnTo>
                  <a:lnTo>
                    <a:pt x="4045597" y="1345742"/>
                  </a:lnTo>
                  <a:lnTo>
                    <a:pt x="4039577" y="1406105"/>
                  </a:lnTo>
                  <a:lnTo>
                    <a:pt x="4021531" y="1464348"/>
                  </a:lnTo>
                  <a:lnTo>
                    <a:pt x="3993616" y="1515135"/>
                  </a:lnTo>
                  <a:lnTo>
                    <a:pt x="3956481" y="1560156"/>
                  </a:lnTo>
                  <a:lnTo>
                    <a:pt x="3911333" y="1597393"/>
                  </a:lnTo>
                  <a:lnTo>
                    <a:pt x="3860634" y="1624799"/>
                  </a:lnTo>
                  <a:lnTo>
                    <a:pt x="3802672" y="1643214"/>
                  </a:lnTo>
                  <a:lnTo>
                    <a:pt x="3742067" y="1649272"/>
                  </a:lnTo>
                  <a:lnTo>
                    <a:pt x="0" y="1649272"/>
                  </a:lnTo>
                  <a:lnTo>
                    <a:pt x="0" y="303923"/>
                  </a:lnTo>
                  <a:lnTo>
                    <a:pt x="1333" y="273939"/>
                  </a:lnTo>
                  <a:lnTo>
                    <a:pt x="13944" y="214033"/>
                  </a:lnTo>
                  <a:lnTo>
                    <a:pt x="51816" y="134327"/>
                  </a:lnTo>
                  <a:lnTo>
                    <a:pt x="89103" y="89115"/>
                  </a:lnTo>
                  <a:lnTo>
                    <a:pt x="134315" y="51816"/>
                  </a:lnTo>
                  <a:lnTo>
                    <a:pt x="185432" y="24434"/>
                  </a:lnTo>
                  <a:lnTo>
                    <a:pt x="243306" y="6057"/>
                  </a:lnTo>
                  <a:lnTo>
                    <a:pt x="303923" y="0"/>
                  </a:lnTo>
                  <a:close/>
                </a:path>
              </a:pathLst>
            </a:custGeom>
            <a:ln w="8915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1774748" y="3847681"/>
            <a:ext cx="924560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Child</a:t>
            </a:r>
            <a:r>
              <a:rPr sz="14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Arial"/>
                <a:cs typeface="Arial"/>
              </a:rPr>
              <a:t>Class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6284226" y="1493520"/>
            <a:ext cx="4884420" cy="2164080"/>
            <a:chOff x="6284226" y="1299210"/>
            <a:chExt cx="4884420" cy="2164080"/>
          </a:xfrm>
        </p:grpSpPr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284226" y="1299210"/>
              <a:ext cx="4884407" cy="2164067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628638" y="1643634"/>
              <a:ext cx="4195571" cy="1475231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6584048" y="1599057"/>
              <a:ext cx="4284980" cy="1565275"/>
            </a:xfrm>
            <a:custGeom>
              <a:avLst/>
              <a:gdLst/>
              <a:ahLst/>
              <a:cxnLst/>
              <a:rect l="l" t="t" r="r" b="b"/>
              <a:pathLst>
                <a:path w="4284980" h="1565275">
                  <a:moveTo>
                    <a:pt x="289585" y="0"/>
                  </a:moveTo>
                  <a:lnTo>
                    <a:pt x="4284929" y="0"/>
                  </a:lnTo>
                  <a:lnTo>
                    <a:pt x="4284929" y="1275156"/>
                  </a:lnTo>
                  <a:lnTo>
                    <a:pt x="4278693" y="1333906"/>
                  </a:lnTo>
                  <a:lnTo>
                    <a:pt x="4262170" y="1387144"/>
                  </a:lnTo>
                  <a:lnTo>
                    <a:pt x="4235462" y="1436344"/>
                  </a:lnTo>
                  <a:lnTo>
                    <a:pt x="4200283" y="1479499"/>
                  </a:lnTo>
                  <a:lnTo>
                    <a:pt x="4157065" y="1515211"/>
                  </a:lnTo>
                  <a:lnTo>
                    <a:pt x="4107688" y="1542008"/>
                  </a:lnTo>
                  <a:lnTo>
                    <a:pt x="4054043" y="1558518"/>
                  </a:lnTo>
                  <a:lnTo>
                    <a:pt x="3995343" y="1564741"/>
                  </a:lnTo>
                  <a:lnTo>
                    <a:pt x="0" y="1564741"/>
                  </a:lnTo>
                  <a:lnTo>
                    <a:pt x="0" y="289572"/>
                  </a:lnTo>
                  <a:lnTo>
                    <a:pt x="1371" y="261010"/>
                  </a:lnTo>
                  <a:lnTo>
                    <a:pt x="22758" y="177584"/>
                  </a:lnTo>
                  <a:lnTo>
                    <a:pt x="49530" y="128257"/>
                  </a:lnTo>
                  <a:lnTo>
                    <a:pt x="85153" y="85140"/>
                  </a:lnTo>
                  <a:lnTo>
                    <a:pt x="128270" y="49530"/>
                  </a:lnTo>
                  <a:lnTo>
                    <a:pt x="177596" y="22758"/>
                  </a:lnTo>
                  <a:lnTo>
                    <a:pt x="230835" y="6235"/>
                  </a:lnTo>
                  <a:lnTo>
                    <a:pt x="289585" y="0"/>
                  </a:lnTo>
                  <a:close/>
                </a:path>
              </a:pathLst>
            </a:custGeom>
            <a:ln w="8915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8354085" y="1371600"/>
            <a:ext cx="1475105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spc="-10" dirty="0">
                <a:solidFill>
                  <a:srgbClr val="FFFFFF"/>
                </a:solidFill>
                <a:latin typeface="Arial"/>
                <a:cs typeface="Arial"/>
              </a:rPr>
              <a:t>Grand-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Child</a:t>
            </a:r>
            <a:r>
              <a:rPr sz="14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Arial"/>
                <a:cs typeface="Arial"/>
              </a:rPr>
              <a:t>Class</a:t>
            </a:r>
            <a:endParaRPr sz="14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82029" y="221030"/>
            <a:ext cx="9148533" cy="659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Multi-</a:t>
            </a:r>
            <a:r>
              <a:rPr dirty="0"/>
              <a:t>Level</a:t>
            </a:r>
            <a:r>
              <a:rPr spc="5" dirty="0"/>
              <a:t> </a:t>
            </a:r>
            <a:r>
              <a:rPr dirty="0"/>
              <a:t>Inheritance</a:t>
            </a:r>
            <a:r>
              <a:rPr spc="5" dirty="0"/>
              <a:t> </a:t>
            </a:r>
            <a:r>
              <a:rPr dirty="0"/>
              <a:t>in</a:t>
            </a:r>
            <a:r>
              <a:rPr spc="-10" dirty="0"/>
              <a:t> Python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389583" y="2239975"/>
            <a:ext cx="3101975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spc="-10" dirty="0">
                <a:solidFill>
                  <a:srgbClr val="FFFFFF"/>
                </a:solidFill>
                <a:latin typeface="Arial"/>
                <a:cs typeface="Arial"/>
              </a:rPr>
              <a:t>Instantiating</a:t>
            </a:r>
            <a:r>
              <a:rPr sz="14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object</a:t>
            </a:r>
            <a:r>
              <a:rPr sz="14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1400" spc="-10" dirty="0">
                <a:solidFill>
                  <a:srgbClr val="FFFFFF"/>
                </a:solidFill>
                <a:latin typeface="Arial"/>
                <a:cs typeface="Arial"/>
              </a:rPr>
              <a:t> GrandChild</a:t>
            </a:r>
            <a:r>
              <a:rPr sz="14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Arial"/>
                <a:cs typeface="Arial"/>
              </a:rPr>
              <a:t>class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48818" y="2362200"/>
            <a:ext cx="4636135" cy="2265680"/>
            <a:chOff x="448818" y="2362200"/>
            <a:chExt cx="4636135" cy="226568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8818" y="2362200"/>
              <a:ext cx="4636008" cy="2265413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93242" y="2706624"/>
              <a:ext cx="3947160" cy="1576577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748670" y="2662047"/>
              <a:ext cx="4036695" cy="1666239"/>
            </a:xfrm>
            <a:custGeom>
              <a:avLst/>
              <a:gdLst/>
              <a:ahLst/>
              <a:cxnLst/>
              <a:rect l="l" t="t" r="r" b="b"/>
              <a:pathLst>
                <a:path w="4036695" h="1666239">
                  <a:moveTo>
                    <a:pt x="306717" y="0"/>
                  </a:moveTo>
                  <a:lnTo>
                    <a:pt x="4036466" y="0"/>
                  </a:lnTo>
                  <a:lnTo>
                    <a:pt x="4036466" y="1359611"/>
                  </a:lnTo>
                  <a:lnTo>
                    <a:pt x="4030433" y="1420990"/>
                  </a:lnTo>
                  <a:lnTo>
                    <a:pt x="4012031" y="1479346"/>
                  </a:lnTo>
                  <a:lnTo>
                    <a:pt x="3984142" y="1530565"/>
                  </a:lnTo>
                  <a:lnTo>
                    <a:pt x="3946563" y="1576031"/>
                  </a:lnTo>
                  <a:lnTo>
                    <a:pt x="3901097" y="1613611"/>
                  </a:lnTo>
                  <a:lnTo>
                    <a:pt x="3849878" y="1641500"/>
                  </a:lnTo>
                  <a:lnTo>
                    <a:pt x="3791521" y="1659902"/>
                  </a:lnTo>
                  <a:lnTo>
                    <a:pt x="3730142" y="1665935"/>
                  </a:lnTo>
                  <a:lnTo>
                    <a:pt x="0" y="1665935"/>
                  </a:lnTo>
                  <a:lnTo>
                    <a:pt x="0" y="306717"/>
                  </a:lnTo>
                  <a:lnTo>
                    <a:pt x="1333" y="276390"/>
                  </a:lnTo>
                  <a:lnTo>
                    <a:pt x="13919" y="216128"/>
                  </a:lnTo>
                  <a:lnTo>
                    <a:pt x="52273" y="135432"/>
                  </a:lnTo>
                  <a:lnTo>
                    <a:pt x="89903" y="89903"/>
                  </a:lnTo>
                  <a:lnTo>
                    <a:pt x="135432" y="52273"/>
                  </a:lnTo>
                  <a:lnTo>
                    <a:pt x="187058" y="24409"/>
                  </a:lnTo>
                  <a:lnTo>
                    <a:pt x="245338" y="6045"/>
                  </a:lnTo>
                  <a:lnTo>
                    <a:pt x="306717" y="0"/>
                  </a:lnTo>
                  <a:close/>
                </a:path>
              </a:pathLst>
            </a:custGeom>
            <a:ln w="8915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6938009" y="1684794"/>
            <a:ext cx="3567429" cy="3377565"/>
            <a:chOff x="6938009" y="1684794"/>
            <a:chExt cx="3567429" cy="3377565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938009" y="1684794"/>
              <a:ext cx="3566922" cy="3377171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282433" y="2029205"/>
              <a:ext cx="2878074" cy="2688336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7237856" y="1984628"/>
              <a:ext cx="2967355" cy="2778125"/>
            </a:xfrm>
            <a:custGeom>
              <a:avLst/>
              <a:gdLst/>
              <a:ahLst/>
              <a:cxnLst/>
              <a:rect l="l" t="t" r="r" b="b"/>
              <a:pathLst>
                <a:path w="2967354" h="2778125">
                  <a:moveTo>
                    <a:pt x="491490" y="0"/>
                  </a:moveTo>
                  <a:lnTo>
                    <a:pt x="2967291" y="0"/>
                  </a:lnTo>
                  <a:lnTo>
                    <a:pt x="2967291" y="2286088"/>
                  </a:lnTo>
                  <a:lnTo>
                    <a:pt x="2964738" y="2335479"/>
                  </a:lnTo>
                  <a:lnTo>
                    <a:pt x="2957322" y="2384386"/>
                  </a:lnTo>
                  <a:lnTo>
                    <a:pt x="2945091" y="2431554"/>
                  </a:lnTo>
                  <a:lnTo>
                    <a:pt x="2928518" y="2476893"/>
                  </a:lnTo>
                  <a:lnTo>
                    <a:pt x="2907944" y="2519794"/>
                  </a:lnTo>
                  <a:lnTo>
                    <a:pt x="2883052" y="2560408"/>
                  </a:lnTo>
                  <a:lnTo>
                    <a:pt x="2854731" y="2598318"/>
                  </a:lnTo>
                  <a:lnTo>
                    <a:pt x="2822905" y="2633192"/>
                  </a:lnTo>
                  <a:lnTo>
                    <a:pt x="2788031" y="2665018"/>
                  </a:lnTo>
                  <a:lnTo>
                    <a:pt x="2750108" y="2693352"/>
                  </a:lnTo>
                  <a:lnTo>
                    <a:pt x="2709506" y="2718231"/>
                  </a:lnTo>
                  <a:lnTo>
                    <a:pt x="2666593" y="2738818"/>
                  </a:lnTo>
                  <a:lnTo>
                    <a:pt x="2621267" y="2755379"/>
                  </a:lnTo>
                  <a:lnTo>
                    <a:pt x="2574099" y="2767609"/>
                  </a:lnTo>
                  <a:lnTo>
                    <a:pt x="2525191" y="2775026"/>
                  </a:lnTo>
                  <a:lnTo>
                    <a:pt x="2475801" y="2777578"/>
                  </a:lnTo>
                  <a:lnTo>
                    <a:pt x="0" y="2777578"/>
                  </a:lnTo>
                  <a:lnTo>
                    <a:pt x="0" y="491490"/>
                  </a:lnTo>
                  <a:lnTo>
                    <a:pt x="2565" y="442493"/>
                  </a:lnTo>
                  <a:lnTo>
                    <a:pt x="9969" y="393649"/>
                  </a:lnTo>
                  <a:lnTo>
                    <a:pt x="22212" y="345998"/>
                  </a:lnTo>
                  <a:lnTo>
                    <a:pt x="38773" y="301117"/>
                  </a:lnTo>
                  <a:lnTo>
                    <a:pt x="59309" y="257860"/>
                  </a:lnTo>
                  <a:lnTo>
                    <a:pt x="84239" y="217182"/>
                  </a:lnTo>
                  <a:lnTo>
                    <a:pt x="112572" y="179260"/>
                  </a:lnTo>
                  <a:lnTo>
                    <a:pt x="144386" y="144386"/>
                  </a:lnTo>
                  <a:lnTo>
                    <a:pt x="179260" y="112572"/>
                  </a:lnTo>
                  <a:lnTo>
                    <a:pt x="217182" y="84239"/>
                  </a:lnTo>
                  <a:lnTo>
                    <a:pt x="257860" y="59296"/>
                  </a:lnTo>
                  <a:lnTo>
                    <a:pt x="301117" y="38773"/>
                  </a:lnTo>
                  <a:lnTo>
                    <a:pt x="346011" y="22212"/>
                  </a:lnTo>
                  <a:lnTo>
                    <a:pt x="393649" y="9969"/>
                  </a:lnTo>
                  <a:lnTo>
                    <a:pt x="442493" y="2552"/>
                  </a:lnTo>
                  <a:lnTo>
                    <a:pt x="491490" y="0"/>
                  </a:lnTo>
                  <a:close/>
                </a:path>
              </a:pathLst>
            </a:custGeom>
            <a:ln w="8915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7859852" y="1584325"/>
            <a:ext cx="1870710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Invoking</a:t>
            </a:r>
            <a:r>
              <a:rPr sz="1400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class</a:t>
            </a:r>
            <a:r>
              <a:rPr sz="14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Arial"/>
                <a:cs typeface="Arial"/>
              </a:rPr>
              <a:t>methods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6AE09A-F2C0-7BFE-A856-EA5A251224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Definitions 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7DBA60-87AF-9F84-B1FB-499BE41FBC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algn="ctr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-US" sz="2000" dirty="0">
                <a:latin typeface="Open Sans"/>
                <a:ea typeface="Open Sans"/>
                <a:cs typeface="Open Sans"/>
                <a:sym typeface="Open Sans"/>
              </a:rPr>
              <a:t>Abstraction is the property by virtue of which only the essential details are displayed to the user.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None/>
            </a:pPr>
            <a:endParaRPr lang="en-US" dirty="0">
              <a:latin typeface="Open Sans"/>
              <a:ea typeface="Open Sans"/>
              <a:cs typeface="Open Sans"/>
              <a:sym typeface="Open Sans"/>
            </a:endParaRPr>
          </a:p>
          <a:p>
            <a:pPr marL="0" indent="0" algn="ctr">
              <a:spcBef>
                <a:spcPts val="1100"/>
              </a:spcBef>
              <a:buNone/>
            </a:pPr>
            <a:r>
              <a:rPr lang="en-US" sz="2000" b="0" i="0" u="none" strike="noStrike" cap="none" dirty="0">
                <a:latin typeface="Open Sans"/>
                <a:ea typeface="Open Sans"/>
                <a:cs typeface="Open Sans"/>
                <a:sym typeface="Open Sans"/>
              </a:rPr>
              <a:t>Encapsulation is a process of binding data members and member functions into a single unit. Encapsulation hides the </a:t>
            </a:r>
            <a:r>
              <a:rPr lang="en-US" sz="2000" dirty="0">
                <a:latin typeface="Open Sans"/>
                <a:ea typeface="Open Sans"/>
                <a:cs typeface="Open Sans"/>
                <a:sym typeface="Open Sans"/>
              </a:rPr>
              <a:t>sta</a:t>
            </a:r>
            <a:r>
              <a:rPr lang="en-US" sz="2000" b="0" i="0" u="none" strike="noStrike" cap="none" dirty="0">
                <a:latin typeface="Open Sans"/>
                <a:ea typeface="Open Sans"/>
                <a:cs typeface="Open Sans"/>
                <a:sym typeface="Open Sans"/>
              </a:rPr>
              <a:t>te of a structured data object inside a class, preventing unauthorized access to an</a:t>
            </a:r>
            <a:r>
              <a:rPr lang="en-US" sz="2000" dirty="0">
                <a:latin typeface="Open Sans"/>
                <a:ea typeface="Open Sans"/>
                <a:cs typeface="Open Sans"/>
                <a:sym typeface="Open Sans"/>
              </a:rPr>
              <a:t> unauthorized person.</a:t>
            </a:r>
            <a:endParaRPr lang="en-US" sz="2000" b="0" i="0" u="none" strike="noStrike" cap="none" dirty="0"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None/>
            </a:pPr>
            <a:endParaRPr lang="en-US" sz="2000" dirty="0">
              <a:latin typeface="Open Sans"/>
              <a:ea typeface="Open Sans"/>
              <a:cs typeface="Open Sans"/>
              <a:sym typeface="Open Sans"/>
            </a:endParaRPr>
          </a:p>
          <a:p>
            <a:pPr marL="0" indent="0" algn="ctr">
              <a:spcBef>
                <a:spcPts val="1100"/>
              </a:spcBef>
              <a:buNone/>
            </a:pPr>
            <a:r>
              <a:rPr lang="en-US" sz="2000" b="0" i="0" u="none" strike="noStrike" cap="none" dirty="0">
                <a:latin typeface="Open Sans"/>
                <a:ea typeface="Open Sans"/>
                <a:cs typeface="Open Sans"/>
                <a:sym typeface="Open Sans"/>
              </a:rPr>
              <a:t>Polymorphism is a </a:t>
            </a:r>
            <a:r>
              <a:rPr lang="en-US" sz="2000" dirty="0">
                <a:latin typeface="Open Sans"/>
                <a:ea typeface="Open Sans"/>
                <a:cs typeface="Open Sans"/>
                <a:sym typeface="Open Sans"/>
              </a:rPr>
              <a:t>Greek word </a:t>
            </a:r>
            <a:r>
              <a:rPr lang="en-US" sz="2000" b="0" i="0" u="none" strike="noStrike" cap="none" dirty="0">
                <a:latin typeface="Open Sans"/>
                <a:ea typeface="Open Sans"/>
                <a:cs typeface="Open Sans"/>
                <a:sym typeface="Open Sans"/>
              </a:rPr>
              <a:t>that means </a:t>
            </a:r>
            <a:r>
              <a:rPr lang="en-US" sz="2000" b="0" i="1" u="none" strike="noStrike" cap="none" dirty="0">
                <a:latin typeface="Open Sans"/>
                <a:ea typeface="Open Sans"/>
                <a:cs typeface="Open Sans"/>
                <a:sym typeface="Open Sans"/>
              </a:rPr>
              <a:t>many shape</a:t>
            </a:r>
            <a:r>
              <a:rPr lang="en-US" sz="2000" i="1" dirty="0">
                <a:latin typeface="Open Sans"/>
                <a:ea typeface="Open Sans"/>
                <a:cs typeface="Open Sans"/>
                <a:sym typeface="Open Sans"/>
              </a:rPr>
              <a:t>d</a:t>
            </a:r>
            <a:r>
              <a:rPr lang="en-US" sz="2000" b="0" i="0" u="none" strike="noStrike" cap="none" dirty="0">
                <a:latin typeface="Open Sans"/>
                <a:ea typeface="Open Sans"/>
                <a:cs typeface="Open Sans"/>
                <a:sym typeface="Open Sans"/>
              </a:rPr>
              <a:t>. Polymorphism </a:t>
            </a:r>
            <a:r>
              <a:rPr lang="en-US" sz="2000" dirty="0">
                <a:latin typeface="Open Sans"/>
                <a:ea typeface="Open Sans"/>
                <a:cs typeface="Open Sans"/>
                <a:sym typeface="Open Sans"/>
              </a:rPr>
              <a:t>is </a:t>
            </a:r>
            <a:r>
              <a:rPr lang="en-US" sz="2000" b="0" i="0" u="none" strike="noStrike" cap="none" dirty="0">
                <a:latin typeface="Open Sans"/>
                <a:ea typeface="Open Sans"/>
                <a:cs typeface="Open Sans"/>
                <a:sym typeface="Open Sans"/>
              </a:rPr>
              <a:t>the ability of a message to be displayed in more than one form.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None/>
            </a:pPr>
            <a:endParaRPr lang="en-US" sz="2000" dirty="0"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41483599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F7D774-F196-FCF8-4F06-D0131E1BF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0" i="0" u="none" strike="noStrike" cap="none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Characteristics of OOPs</a:t>
            </a:r>
            <a:br>
              <a:rPr lang="en-US" sz="4400" b="0" i="0" u="none" strike="noStrike" cap="none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IN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C0FF89-909B-A45D-7C5D-B4AFFECE6E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marR="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lang="en-US" sz="2000" dirty="0">
                <a:latin typeface="Open Sans"/>
                <a:ea typeface="Open Sans"/>
                <a:cs typeface="Open Sans"/>
                <a:sym typeface="Open Sans"/>
              </a:rPr>
              <a:t>OOPs uses </a:t>
            </a:r>
            <a:r>
              <a:rPr lang="en-US" sz="2000" b="0" i="0" u="none" strike="noStrike" cap="none" dirty="0">
                <a:latin typeface="Open Sans"/>
                <a:ea typeface="Open Sans"/>
                <a:cs typeface="Open Sans"/>
                <a:sym typeface="Open Sans"/>
              </a:rPr>
              <a:t>a bottom-up approach.</a:t>
            </a:r>
            <a:endParaRPr lang="en-US" dirty="0"/>
          </a:p>
          <a:p>
            <a:pPr marL="342900" marR="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lang="en-US" sz="2000" dirty="0">
                <a:latin typeface="Open Sans"/>
                <a:ea typeface="Open Sans"/>
                <a:cs typeface="Open Sans"/>
                <a:sym typeface="Open Sans"/>
                <a:extLst>
                  <a:ext uri="http://customooxmlschemas.google.com/">
                    <go:slidesCustomData xmlns:lc="http://schemas.openxmlformats.org/drawingml/2006/lockedCanvas"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1"/>
                  </a:ext>
                </a:extLst>
              </a:rPr>
              <a:t>The p</a:t>
            </a:r>
            <a:r>
              <a:rPr lang="en-US" sz="2000" b="0" i="0" u="none" strike="noStrike" cap="none" dirty="0">
                <a:latin typeface="Open Sans"/>
                <a:ea typeface="Open Sans"/>
                <a:cs typeface="Open Sans"/>
                <a:sym typeface="Open Sans"/>
                <a:extLst>
                  <a:ext uri="http://customooxmlschemas.google.com/">
                    <go:slidesCustomData xmlns:lc="http://schemas.openxmlformats.org/drawingml/2006/lockedCanvas"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2"/>
                  </a:ext>
                </a:extLst>
              </a:rPr>
              <a:t>rogram</a:t>
            </a:r>
            <a:r>
              <a:rPr lang="en-US" sz="2000" b="0" i="0" u="none" strike="noStrike" cap="none" dirty="0">
                <a:latin typeface="Open Sans"/>
                <a:ea typeface="Open Sans"/>
                <a:cs typeface="Open Sans"/>
                <a:sym typeface="Open Sans"/>
              </a:rPr>
              <a:t> is divided into objects.</a:t>
            </a:r>
            <a:endParaRPr lang="en-US" dirty="0"/>
          </a:p>
          <a:p>
            <a:pPr marL="342900" marR="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lang="en-US" sz="2000" dirty="0">
                <a:latin typeface="Open Sans"/>
                <a:ea typeface="Open Sans"/>
                <a:cs typeface="Open Sans"/>
                <a:sym typeface="Open Sans"/>
              </a:rPr>
              <a:t>OOPs uses</a:t>
            </a:r>
            <a:r>
              <a:rPr lang="en-US" sz="2000" b="0" i="0" u="none" strike="noStrike" cap="none" dirty="0">
                <a:latin typeface="Open Sans"/>
                <a:ea typeface="Open Sans"/>
                <a:cs typeface="Open Sans"/>
                <a:sym typeface="Open Sans"/>
              </a:rPr>
              <a:t> access modifiers.</a:t>
            </a:r>
            <a:endParaRPr lang="en-US" dirty="0"/>
          </a:p>
          <a:p>
            <a:pPr marL="342900" marR="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lang="en-US" sz="2000" dirty="0">
                <a:latin typeface="Open Sans"/>
                <a:ea typeface="Open Sans"/>
                <a:cs typeface="Open Sans"/>
                <a:sym typeface="Open Sans"/>
              </a:rPr>
              <a:t>OOPs</a:t>
            </a:r>
            <a:r>
              <a:rPr lang="en-US" sz="2000" b="0" i="0" u="none" strike="noStrike" cap="none" dirty="0">
                <a:latin typeface="Open Sans"/>
                <a:ea typeface="Open Sans"/>
                <a:cs typeface="Open Sans"/>
                <a:sym typeface="Open Sans"/>
              </a:rPr>
              <a:t> is more secure than procedural languages.</a:t>
            </a:r>
            <a:endParaRPr lang="en-US" dirty="0"/>
          </a:p>
          <a:p>
            <a:pPr marL="342900" marR="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lang="en-US" sz="2000" b="0" i="0" u="none" strike="noStrike" cap="none" dirty="0">
                <a:latin typeface="Open Sans"/>
                <a:ea typeface="Open Sans"/>
                <a:cs typeface="Open Sans"/>
                <a:sym typeface="Open Sans"/>
              </a:rPr>
              <a:t>Objects can move freely within member functions. </a:t>
            </a:r>
            <a:endParaRPr lang="en-US" dirty="0"/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692990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66800" y="221029"/>
            <a:ext cx="2046946" cy="659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Classes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406395" y="1129283"/>
            <a:ext cx="7379334" cy="815340"/>
            <a:chOff x="2406395" y="1129283"/>
            <a:chExt cx="7379334" cy="81534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06395" y="1129283"/>
              <a:ext cx="7379208" cy="81533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2542031" y="1200911"/>
              <a:ext cx="7108190" cy="672465"/>
            </a:xfrm>
            <a:custGeom>
              <a:avLst/>
              <a:gdLst/>
              <a:ahLst/>
              <a:cxnLst/>
              <a:rect l="l" t="t" r="r" b="b"/>
              <a:pathLst>
                <a:path w="7108190" h="672464">
                  <a:moveTo>
                    <a:pt x="6995922" y="0"/>
                  </a:moveTo>
                  <a:lnTo>
                    <a:pt x="112014" y="0"/>
                  </a:lnTo>
                  <a:lnTo>
                    <a:pt x="68413" y="8802"/>
                  </a:lnTo>
                  <a:lnTo>
                    <a:pt x="32808" y="32808"/>
                  </a:lnTo>
                  <a:lnTo>
                    <a:pt x="8802" y="68413"/>
                  </a:lnTo>
                  <a:lnTo>
                    <a:pt x="0" y="112013"/>
                  </a:lnTo>
                  <a:lnTo>
                    <a:pt x="0" y="560069"/>
                  </a:lnTo>
                  <a:lnTo>
                    <a:pt x="8802" y="603670"/>
                  </a:lnTo>
                  <a:lnTo>
                    <a:pt x="32808" y="639275"/>
                  </a:lnTo>
                  <a:lnTo>
                    <a:pt x="68413" y="663281"/>
                  </a:lnTo>
                  <a:lnTo>
                    <a:pt x="112014" y="672083"/>
                  </a:lnTo>
                  <a:lnTo>
                    <a:pt x="6995922" y="672083"/>
                  </a:lnTo>
                  <a:lnTo>
                    <a:pt x="7039522" y="663281"/>
                  </a:lnTo>
                  <a:lnTo>
                    <a:pt x="7075127" y="639275"/>
                  </a:lnTo>
                  <a:lnTo>
                    <a:pt x="7099133" y="603670"/>
                  </a:lnTo>
                  <a:lnTo>
                    <a:pt x="7107935" y="560069"/>
                  </a:lnTo>
                  <a:lnTo>
                    <a:pt x="7107935" y="112013"/>
                  </a:lnTo>
                  <a:lnTo>
                    <a:pt x="7099133" y="68413"/>
                  </a:lnTo>
                  <a:lnTo>
                    <a:pt x="7075127" y="32808"/>
                  </a:lnTo>
                  <a:lnTo>
                    <a:pt x="7039522" y="8802"/>
                  </a:lnTo>
                  <a:lnTo>
                    <a:pt x="699592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3947439" y="1389456"/>
            <a:ext cx="4297680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rgbClr val="10243E"/>
                </a:solidFill>
                <a:latin typeface="Calibri"/>
                <a:cs typeface="Calibri"/>
              </a:rPr>
              <a:t>Class</a:t>
            </a:r>
            <a:r>
              <a:rPr sz="1600" spc="-10" dirty="0">
                <a:solidFill>
                  <a:srgbClr val="10243E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10243E"/>
                </a:solidFill>
                <a:latin typeface="Calibri"/>
                <a:cs typeface="Calibri"/>
              </a:rPr>
              <a:t>is</a:t>
            </a:r>
            <a:r>
              <a:rPr sz="1600" spc="5" dirty="0">
                <a:solidFill>
                  <a:srgbClr val="10243E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10243E"/>
                </a:solidFill>
                <a:latin typeface="Calibri"/>
                <a:cs typeface="Calibri"/>
              </a:rPr>
              <a:t>a</a:t>
            </a:r>
            <a:r>
              <a:rPr sz="1600" spc="5" dirty="0">
                <a:solidFill>
                  <a:srgbClr val="10243E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10243E"/>
                </a:solidFill>
                <a:latin typeface="Calibri"/>
                <a:cs typeface="Calibri"/>
              </a:rPr>
              <a:t>template/blue-</a:t>
            </a:r>
            <a:r>
              <a:rPr sz="1600" dirty="0">
                <a:solidFill>
                  <a:srgbClr val="10243E"/>
                </a:solidFill>
                <a:latin typeface="Calibri"/>
                <a:cs typeface="Calibri"/>
              </a:rPr>
              <a:t>print</a:t>
            </a:r>
            <a:r>
              <a:rPr sz="1600" spc="-10" dirty="0">
                <a:solidFill>
                  <a:srgbClr val="10243E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10243E"/>
                </a:solidFill>
                <a:latin typeface="Calibri"/>
                <a:cs typeface="Calibri"/>
              </a:rPr>
              <a:t>for</a:t>
            </a:r>
            <a:r>
              <a:rPr sz="1600" spc="30" dirty="0">
                <a:solidFill>
                  <a:srgbClr val="10243E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10243E"/>
                </a:solidFill>
                <a:latin typeface="Calibri"/>
                <a:cs typeface="Calibri"/>
              </a:rPr>
              <a:t>real-</a:t>
            </a:r>
            <a:r>
              <a:rPr sz="1600" dirty="0">
                <a:solidFill>
                  <a:srgbClr val="10243E"/>
                </a:solidFill>
                <a:latin typeface="Calibri"/>
                <a:cs typeface="Calibri"/>
              </a:rPr>
              <a:t>world</a:t>
            </a:r>
            <a:r>
              <a:rPr sz="1600" spc="10" dirty="0">
                <a:solidFill>
                  <a:srgbClr val="10243E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10243E"/>
                </a:solidFill>
                <a:latin typeface="Calibri"/>
                <a:cs typeface="Calibri"/>
              </a:rPr>
              <a:t>entities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3952113" y="1914144"/>
            <a:ext cx="4620895" cy="2048510"/>
            <a:chOff x="3952113" y="1914144"/>
            <a:chExt cx="4620895" cy="2048510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19522" y="1914144"/>
              <a:ext cx="1751076" cy="175107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513832" y="2108466"/>
              <a:ext cx="1164336" cy="1164323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3990213" y="3449955"/>
              <a:ext cx="4544695" cy="0"/>
            </a:xfrm>
            <a:custGeom>
              <a:avLst/>
              <a:gdLst/>
              <a:ahLst/>
              <a:cxnLst/>
              <a:rect l="l" t="t" r="r" b="b"/>
              <a:pathLst>
                <a:path w="4544695">
                  <a:moveTo>
                    <a:pt x="0" y="0"/>
                  </a:moveTo>
                  <a:lnTo>
                    <a:pt x="4544288" y="0"/>
                  </a:lnTo>
                </a:path>
              </a:pathLst>
            </a:custGeom>
            <a:ln w="990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990213" y="3449955"/>
              <a:ext cx="0" cy="449580"/>
            </a:xfrm>
            <a:custGeom>
              <a:avLst/>
              <a:gdLst/>
              <a:ahLst/>
              <a:cxnLst/>
              <a:rect l="l" t="t" r="r" b="b"/>
              <a:pathLst>
                <a:path h="449579">
                  <a:moveTo>
                    <a:pt x="0" y="0"/>
                  </a:moveTo>
                  <a:lnTo>
                    <a:pt x="0" y="449122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952113" y="3886377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76200" y="0"/>
                  </a:moveTo>
                  <a:lnTo>
                    <a:pt x="0" y="0"/>
                  </a:lnTo>
                  <a:lnTo>
                    <a:pt x="38100" y="76200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8534780" y="3449955"/>
              <a:ext cx="0" cy="449580"/>
            </a:xfrm>
            <a:custGeom>
              <a:avLst/>
              <a:gdLst/>
              <a:ahLst/>
              <a:cxnLst/>
              <a:rect l="l" t="t" r="r" b="b"/>
              <a:pathLst>
                <a:path h="449579">
                  <a:moveTo>
                    <a:pt x="0" y="0"/>
                  </a:moveTo>
                  <a:lnTo>
                    <a:pt x="0" y="449122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8496680" y="3886377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76200" y="0"/>
                  </a:moveTo>
                  <a:lnTo>
                    <a:pt x="0" y="0"/>
                  </a:lnTo>
                  <a:lnTo>
                    <a:pt x="38100" y="76200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5" name="object 15"/>
          <p:cNvGrpSpPr/>
          <p:nvPr/>
        </p:nvGrpSpPr>
        <p:grpSpPr>
          <a:xfrm>
            <a:off x="3208782" y="4034790"/>
            <a:ext cx="1563370" cy="695960"/>
            <a:chOff x="3208782" y="4034790"/>
            <a:chExt cx="1563370" cy="695960"/>
          </a:xfrm>
        </p:grpSpPr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208782" y="4034790"/>
              <a:ext cx="1562862" cy="695706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3287268" y="4104894"/>
              <a:ext cx="1405890" cy="555625"/>
            </a:xfrm>
            <a:custGeom>
              <a:avLst/>
              <a:gdLst/>
              <a:ahLst/>
              <a:cxnLst/>
              <a:rect l="l" t="t" r="r" b="b"/>
              <a:pathLst>
                <a:path w="1405889" h="555625">
                  <a:moveTo>
                    <a:pt x="1313307" y="0"/>
                  </a:moveTo>
                  <a:lnTo>
                    <a:pt x="92583" y="0"/>
                  </a:lnTo>
                  <a:lnTo>
                    <a:pt x="56546" y="7275"/>
                  </a:lnTo>
                  <a:lnTo>
                    <a:pt x="27117" y="27117"/>
                  </a:lnTo>
                  <a:lnTo>
                    <a:pt x="7275" y="56546"/>
                  </a:lnTo>
                  <a:lnTo>
                    <a:pt x="0" y="92582"/>
                  </a:lnTo>
                  <a:lnTo>
                    <a:pt x="0" y="462914"/>
                  </a:lnTo>
                  <a:lnTo>
                    <a:pt x="7275" y="498951"/>
                  </a:lnTo>
                  <a:lnTo>
                    <a:pt x="27117" y="528380"/>
                  </a:lnTo>
                  <a:lnTo>
                    <a:pt x="56546" y="548222"/>
                  </a:lnTo>
                  <a:lnTo>
                    <a:pt x="92583" y="555497"/>
                  </a:lnTo>
                  <a:lnTo>
                    <a:pt x="1313307" y="555497"/>
                  </a:lnTo>
                  <a:lnTo>
                    <a:pt x="1349343" y="548222"/>
                  </a:lnTo>
                  <a:lnTo>
                    <a:pt x="1378772" y="528380"/>
                  </a:lnTo>
                  <a:lnTo>
                    <a:pt x="1398614" y="498951"/>
                  </a:lnTo>
                  <a:lnTo>
                    <a:pt x="1405890" y="462914"/>
                  </a:lnTo>
                  <a:lnTo>
                    <a:pt x="1405890" y="92582"/>
                  </a:lnTo>
                  <a:lnTo>
                    <a:pt x="1398614" y="56546"/>
                  </a:lnTo>
                  <a:lnTo>
                    <a:pt x="1378772" y="27117"/>
                  </a:lnTo>
                  <a:lnTo>
                    <a:pt x="1349343" y="7275"/>
                  </a:lnTo>
                  <a:lnTo>
                    <a:pt x="131330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3548684" y="4235170"/>
            <a:ext cx="883285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0" dirty="0">
                <a:solidFill>
                  <a:srgbClr val="10243E"/>
                </a:solidFill>
                <a:latin typeface="Calibri"/>
                <a:cs typeface="Calibri"/>
              </a:rPr>
              <a:t>Properties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7752588" y="4034790"/>
            <a:ext cx="1564005" cy="695960"/>
            <a:chOff x="7752588" y="4034790"/>
            <a:chExt cx="1564005" cy="695960"/>
          </a:xfrm>
        </p:grpSpPr>
        <p:pic>
          <p:nvPicPr>
            <p:cNvPr id="20" name="object 2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752588" y="4034790"/>
              <a:ext cx="1563624" cy="695706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7831074" y="4104894"/>
              <a:ext cx="1407160" cy="555625"/>
            </a:xfrm>
            <a:custGeom>
              <a:avLst/>
              <a:gdLst/>
              <a:ahLst/>
              <a:cxnLst/>
              <a:rect l="l" t="t" r="r" b="b"/>
              <a:pathLst>
                <a:path w="1407159" h="555625">
                  <a:moveTo>
                    <a:pt x="1314069" y="0"/>
                  </a:moveTo>
                  <a:lnTo>
                    <a:pt x="92583" y="0"/>
                  </a:lnTo>
                  <a:lnTo>
                    <a:pt x="56546" y="7275"/>
                  </a:lnTo>
                  <a:lnTo>
                    <a:pt x="27117" y="27117"/>
                  </a:lnTo>
                  <a:lnTo>
                    <a:pt x="7275" y="56546"/>
                  </a:lnTo>
                  <a:lnTo>
                    <a:pt x="0" y="92582"/>
                  </a:lnTo>
                  <a:lnTo>
                    <a:pt x="0" y="462914"/>
                  </a:lnTo>
                  <a:lnTo>
                    <a:pt x="7275" y="498951"/>
                  </a:lnTo>
                  <a:lnTo>
                    <a:pt x="27117" y="528380"/>
                  </a:lnTo>
                  <a:lnTo>
                    <a:pt x="56546" y="548222"/>
                  </a:lnTo>
                  <a:lnTo>
                    <a:pt x="92583" y="555497"/>
                  </a:lnTo>
                  <a:lnTo>
                    <a:pt x="1314069" y="555497"/>
                  </a:lnTo>
                  <a:lnTo>
                    <a:pt x="1350105" y="548222"/>
                  </a:lnTo>
                  <a:lnTo>
                    <a:pt x="1379534" y="528380"/>
                  </a:lnTo>
                  <a:lnTo>
                    <a:pt x="1399376" y="498951"/>
                  </a:lnTo>
                  <a:lnTo>
                    <a:pt x="1406652" y="462914"/>
                  </a:lnTo>
                  <a:lnTo>
                    <a:pt x="1406652" y="92582"/>
                  </a:lnTo>
                  <a:lnTo>
                    <a:pt x="1399376" y="56546"/>
                  </a:lnTo>
                  <a:lnTo>
                    <a:pt x="1379534" y="27117"/>
                  </a:lnTo>
                  <a:lnTo>
                    <a:pt x="1350105" y="7275"/>
                  </a:lnTo>
                  <a:lnTo>
                    <a:pt x="131406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8154669" y="4235170"/>
            <a:ext cx="758190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0" dirty="0">
                <a:solidFill>
                  <a:srgbClr val="10243E"/>
                </a:solidFill>
                <a:latin typeface="Calibri"/>
                <a:cs typeface="Calibri"/>
              </a:rPr>
              <a:t>Behavior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3039617" y="4852415"/>
            <a:ext cx="1900555" cy="1363980"/>
            <a:chOff x="3039617" y="4852415"/>
            <a:chExt cx="1900555" cy="1363980"/>
          </a:xfrm>
        </p:grpSpPr>
        <p:pic>
          <p:nvPicPr>
            <p:cNvPr id="24" name="object 2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039617" y="4852415"/>
              <a:ext cx="1900428" cy="1363979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3121913" y="4929377"/>
              <a:ext cx="1736089" cy="1210310"/>
            </a:xfrm>
            <a:custGeom>
              <a:avLst/>
              <a:gdLst/>
              <a:ahLst/>
              <a:cxnLst/>
              <a:rect l="l" t="t" r="r" b="b"/>
              <a:pathLst>
                <a:path w="1736089" h="1210310">
                  <a:moveTo>
                    <a:pt x="1534160" y="0"/>
                  </a:moveTo>
                  <a:lnTo>
                    <a:pt x="201676" y="0"/>
                  </a:lnTo>
                  <a:lnTo>
                    <a:pt x="155434" y="5326"/>
                  </a:lnTo>
                  <a:lnTo>
                    <a:pt x="112985" y="20499"/>
                  </a:lnTo>
                  <a:lnTo>
                    <a:pt x="75539" y="44307"/>
                  </a:lnTo>
                  <a:lnTo>
                    <a:pt x="44307" y="75539"/>
                  </a:lnTo>
                  <a:lnTo>
                    <a:pt x="20499" y="112985"/>
                  </a:lnTo>
                  <a:lnTo>
                    <a:pt x="5326" y="155434"/>
                  </a:lnTo>
                  <a:lnTo>
                    <a:pt x="0" y="201676"/>
                  </a:lnTo>
                  <a:lnTo>
                    <a:pt x="0" y="1008380"/>
                  </a:lnTo>
                  <a:lnTo>
                    <a:pt x="5326" y="1054621"/>
                  </a:lnTo>
                  <a:lnTo>
                    <a:pt x="20499" y="1097070"/>
                  </a:lnTo>
                  <a:lnTo>
                    <a:pt x="44307" y="1134516"/>
                  </a:lnTo>
                  <a:lnTo>
                    <a:pt x="75539" y="1165748"/>
                  </a:lnTo>
                  <a:lnTo>
                    <a:pt x="112985" y="1189556"/>
                  </a:lnTo>
                  <a:lnTo>
                    <a:pt x="155434" y="1204729"/>
                  </a:lnTo>
                  <a:lnTo>
                    <a:pt x="201676" y="1210056"/>
                  </a:lnTo>
                  <a:lnTo>
                    <a:pt x="1534160" y="1210056"/>
                  </a:lnTo>
                  <a:lnTo>
                    <a:pt x="1580401" y="1204729"/>
                  </a:lnTo>
                  <a:lnTo>
                    <a:pt x="1622850" y="1189556"/>
                  </a:lnTo>
                  <a:lnTo>
                    <a:pt x="1660296" y="1165748"/>
                  </a:lnTo>
                  <a:lnTo>
                    <a:pt x="1691528" y="1134516"/>
                  </a:lnTo>
                  <a:lnTo>
                    <a:pt x="1715336" y="1097070"/>
                  </a:lnTo>
                  <a:lnTo>
                    <a:pt x="1730509" y="1054621"/>
                  </a:lnTo>
                  <a:lnTo>
                    <a:pt x="1735836" y="1008380"/>
                  </a:lnTo>
                  <a:lnTo>
                    <a:pt x="1735836" y="201676"/>
                  </a:lnTo>
                  <a:lnTo>
                    <a:pt x="1730509" y="155434"/>
                  </a:lnTo>
                  <a:lnTo>
                    <a:pt x="1715336" y="112985"/>
                  </a:lnTo>
                  <a:lnTo>
                    <a:pt x="1691528" y="75539"/>
                  </a:lnTo>
                  <a:lnTo>
                    <a:pt x="1660296" y="44307"/>
                  </a:lnTo>
                  <a:lnTo>
                    <a:pt x="1622850" y="20499"/>
                  </a:lnTo>
                  <a:lnTo>
                    <a:pt x="1580401" y="5326"/>
                  </a:lnTo>
                  <a:lnTo>
                    <a:pt x="1534160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3260039" y="5142712"/>
            <a:ext cx="126047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7815" indent="-285750">
              <a:lnSpc>
                <a:spcPct val="100000"/>
              </a:lnSpc>
              <a:spcBef>
                <a:spcPts val="100"/>
              </a:spcBef>
              <a:buClr>
                <a:srgbClr val="000000"/>
              </a:buClr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1600" spc="-10" dirty="0">
                <a:solidFill>
                  <a:srgbClr val="10243E"/>
                </a:solidFill>
                <a:latin typeface="Calibri"/>
                <a:cs typeface="Calibri"/>
              </a:rPr>
              <a:t>Color</a:t>
            </a:r>
            <a:endParaRPr sz="1600">
              <a:latin typeface="Calibri"/>
              <a:cs typeface="Calibri"/>
            </a:endParaRPr>
          </a:p>
          <a:p>
            <a:pPr marL="297815" indent="-28575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1600" spc="-20" dirty="0">
                <a:solidFill>
                  <a:srgbClr val="10243E"/>
                </a:solidFill>
                <a:latin typeface="Calibri"/>
                <a:cs typeface="Calibri"/>
              </a:rPr>
              <a:t>Cost</a:t>
            </a:r>
            <a:endParaRPr sz="1600">
              <a:latin typeface="Calibri"/>
              <a:cs typeface="Calibri"/>
            </a:endParaRPr>
          </a:p>
          <a:p>
            <a:pPr marL="297815" indent="-28575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1600" dirty="0">
                <a:solidFill>
                  <a:srgbClr val="10243E"/>
                </a:solidFill>
                <a:latin typeface="Calibri"/>
                <a:cs typeface="Calibri"/>
              </a:rPr>
              <a:t>Battery</a:t>
            </a:r>
            <a:r>
              <a:rPr sz="1600" spc="-10" dirty="0">
                <a:solidFill>
                  <a:srgbClr val="10243E"/>
                </a:solidFill>
                <a:latin typeface="Calibri"/>
                <a:cs typeface="Calibri"/>
              </a:rPr>
              <a:t> </a:t>
            </a:r>
            <a:r>
              <a:rPr sz="1600" spc="-20" dirty="0">
                <a:solidFill>
                  <a:srgbClr val="10243E"/>
                </a:solidFill>
                <a:latin typeface="Calibri"/>
                <a:cs typeface="Calibri"/>
              </a:rPr>
              <a:t>Life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7584185" y="4852415"/>
            <a:ext cx="1900555" cy="1363980"/>
            <a:chOff x="7584185" y="4852415"/>
            <a:chExt cx="1900555" cy="1363980"/>
          </a:xfrm>
        </p:grpSpPr>
        <p:pic>
          <p:nvPicPr>
            <p:cNvPr id="28" name="object 2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584185" y="4852415"/>
              <a:ext cx="1900427" cy="1363979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7666481" y="4929377"/>
              <a:ext cx="1736089" cy="1210310"/>
            </a:xfrm>
            <a:custGeom>
              <a:avLst/>
              <a:gdLst/>
              <a:ahLst/>
              <a:cxnLst/>
              <a:rect l="l" t="t" r="r" b="b"/>
              <a:pathLst>
                <a:path w="1736090" h="1210310">
                  <a:moveTo>
                    <a:pt x="1534160" y="0"/>
                  </a:moveTo>
                  <a:lnTo>
                    <a:pt x="201676" y="0"/>
                  </a:lnTo>
                  <a:lnTo>
                    <a:pt x="155434" y="5326"/>
                  </a:lnTo>
                  <a:lnTo>
                    <a:pt x="112985" y="20499"/>
                  </a:lnTo>
                  <a:lnTo>
                    <a:pt x="75539" y="44307"/>
                  </a:lnTo>
                  <a:lnTo>
                    <a:pt x="44307" y="75539"/>
                  </a:lnTo>
                  <a:lnTo>
                    <a:pt x="20499" y="112985"/>
                  </a:lnTo>
                  <a:lnTo>
                    <a:pt x="5326" y="155434"/>
                  </a:lnTo>
                  <a:lnTo>
                    <a:pt x="0" y="201676"/>
                  </a:lnTo>
                  <a:lnTo>
                    <a:pt x="0" y="1008380"/>
                  </a:lnTo>
                  <a:lnTo>
                    <a:pt x="5326" y="1054621"/>
                  </a:lnTo>
                  <a:lnTo>
                    <a:pt x="20499" y="1097070"/>
                  </a:lnTo>
                  <a:lnTo>
                    <a:pt x="44307" y="1134516"/>
                  </a:lnTo>
                  <a:lnTo>
                    <a:pt x="75539" y="1165748"/>
                  </a:lnTo>
                  <a:lnTo>
                    <a:pt x="112985" y="1189556"/>
                  </a:lnTo>
                  <a:lnTo>
                    <a:pt x="155434" y="1204729"/>
                  </a:lnTo>
                  <a:lnTo>
                    <a:pt x="201676" y="1210056"/>
                  </a:lnTo>
                  <a:lnTo>
                    <a:pt x="1534160" y="1210056"/>
                  </a:lnTo>
                  <a:lnTo>
                    <a:pt x="1580401" y="1204729"/>
                  </a:lnTo>
                  <a:lnTo>
                    <a:pt x="1622850" y="1189556"/>
                  </a:lnTo>
                  <a:lnTo>
                    <a:pt x="1660296" y="1165748"/>
                  </a:lnTo>
                  <a:lnTo>
                    <a:pt x="1691528" y="1134516"/>
                  </a:lnTo>
                  <a:lnTo>
                    <a:pt x="1715336" y="1097070"/>
                  </a:lnTo>
                  <a:lnTo>
                    <a:pt x="1730509" y="1054621"/>
                  </a:lnTo>
                  <a:lnTo>
                    <a:pt x="1735836" y="1008380"/>
                  </a:lnTo>
                  <a:lnTo>
                    <a:pt x="1735836" y="201676"/>
                  </a:lnTo>
                  <a:lnTo>
                    <a:pt x="1730509" y="155434"/>
                  </a:lnTo>
                  <a:lnTo>
                    <a:pt x="1715336" y="112985"/>
                  </a:lnTo>
                  <a:lnTo>
                    <a:pt x="1691528" y="75539"/>
                  </a:lnTo>
                  <a:lnTo>
                    <a:pt x="1660296" y="44307"/>
                  </a:lnTo>
                  <a:lnTo>
                    <a:pt x="1622850" y="20499"/>
                  </a:lnTo>
                  <a:lnTo>
                    <a:pt x="1580401" y="5326"/>
                  </a:lnTo>
                  <a:lnTo>
                    <a:pt x="1534160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7804327" y="5142712"/>
            <a:ext cx="145224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7815" indent="-285750">
              <a:lnSpc>
                <a:spcPct val="100000"/>
              </a:lnSpc>
              <a:spcBef>
                <a:spcPts val="100"/>
              </a:spcBef>
              <a:buClr>
                <a:srgbClr val="000000"/>
              </a:buClr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1600" dirty="0">
                <a:solidFill>
                  <a:srgbClr val="10243E"/>
                </a:solidFill>
                <a:latin typeface="Calibri"/>
                <a:cs typeface="Calibri"/>
              </a:rPr>
              <a:t>Make</a:t>
            </a:r>
            <a:r>
              <a:rPr sz="1600" spc="-20" dirty="0">
                <a:solidFill>
                  <a:srgbClr val="10243E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10243E"/>
                </a:solidFill>
                <a:latin typeface="Calibri"/>
                <a:cs typeface="Calibri"/>
              </a:rPr>
              <a:t>Calls</a:t>
            </a:r>
            <a:endParaRPr sz="1600">
              <a:latin typeface="Calibri"/>
              <a:cs typeface="Calibri"/>
            </a:endParaRPr>
          </a:p>
          <a:p>
            <a:pPr marL="297815" indent="-28575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1600" dirty="0">
                <a:solidFill>
                  <a:srgbClr val="10243E"/>
                </a:solidFill>
                <a:latin typeface="Calibri"/>
                <a:cs typeface="Calibri"/>
              </a:rPr>
              <a:t>Watch</a:t>
            </a:r>
            <a:r>
              <a:rPr sz="1600" spc="-30" dirty="0">
                <a:solidFill>
                  <a:srgbClr val="10243E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10243E"/>
                </a:solidFill>
                <a:latin typeface="Calibri"/>
                <a:cs typeface="Calibri"/>
              </a:rPr>
              <a:t>Videos</a:t>
            </a:r>
            <a:endParaRPr sz="1600">
              <a:latin typeface="Calibri"/>
              <a:cs typeface="Calibri"/>
            </a:endParaRPr>
          </a:p>
          <a:p>
            <a:pPr marL="297815" indent="-28575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1600" dirty="0">
                <a:solidFill>
                  <a:srgbClr val="10243E"/>
                </a:solidFill>
                <a:latin typeface="Calibri"/>
                <a:cs typeface="Calibri"/>
              </a:rPr>
              <a:t>Play</a:t>
            </a:r>
            <a:r>
              <a:rPr sz="1600" spc="-20" dirty="0">
                <a:solidFill>
                  <a:srgbClr val="10243E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10243E"/>
                </a:solidFill>
                <a:latin typeface="Calibri"/>
                <a:cs typeface="Calibri"/>
              </a:rPr>
              <a:t>Games</a:t>
            </a:r>
            <a:endParaRPr sz="1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0600" y="221030"/>
            <a:ext cx="4953000" cy="659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Class</a:t>
            </a:r>
            <a:r>
              <a:rPr spc="-20" dirty="0"/>
              <a:t> </a:t>
            </a:r>
            <a:r>
              <a:rPr dirty="0"/>
              <a:t>in</a:t>
            </a:r>
            <a:r>
              <a:rPr spc="-10" dirty="0"/>
              <a:t> Python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406395" y="1129283"/>
            <a:ext cx="7379334" cy="815340"/>
            <a:chOff x="2406395" y="1129283"/>
            <a:chExt cx="7379334" cy="81534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06395" y="1129283"/>
              <a:ext cx="7379208" cy="81533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2542031" y="1200911"/>
              <a:ext cx="7108190" cy="672465"/>
            </a:xfrm>
            <a:custGeom>
              <a:avLst/>
              <a:gdLst/>
              <a:ahLst/>
              <a:cxnLst/>
              <a:rect l="l" t="t" r="r" b="b"/>
              <a:pathLst>
                <a:path w="7108190" h="672464">
                  <a:moveTo>
                    <a:pt x="6995922" y="0"/>
                  </a:moveTo>
                  <a:lnTo>
                    <a:pt x="112014" y="0"/>
                  </a:lnTo>
                  <a:lnTo>
                    <a:pt x="68413" y="8802"/>
                  </a:lnTo>
                  <a:lnTo>
                    <a:pt x="32808" y="32808"/>
                  </a:lnTo>
                  <a:lnTo>
                    <a:pt x="8802" y="68413"/>
                  </a:lnTo>
                  <a:lnTo>
                    <a:pt x="0" y="112013"/>
                  </a:lnTo>
                  <a:lnTo>
                    <a:pt x="0" y="560069"/>
                  </a:lnTo>
                  <a:lnTo>
                    <a:pt x="8802" y="603670"/>
                  </a:lnTo>
                  <a:lnTo>
                    <a:pt x="32808" y="639275"/>
                  </a:lnTo>
                  <a:lnTo>
                    <a:pt x="68413" y="663281"/>
                  </a:lnTo>
                  <a:lnTo>
                    <a:pt x="112014" y="672083"/>
                  </a:lnTo>
                  <a:lnTo>
                    <a:pt x="6995922" y="672083"/>
                  </a:lnTo>
                  <a:lnTo>
                    <a:pt x="7039522" y="663281"/>
                  </a:lnTo>
                  <a:lnTo>
                    <a:pt x="7075127" y="639275"/>
                  </a:lnTo>
                  <a:lnTo>
                    <a:pt x="7099133" y="603670"/>
                  </a:lnTo>
                  <a:lnTo>
                    <a:pt x="7107935" y="560069"/>
                  </a:lnTo>
                  <a:lnTo>
                    <a:pt x="7107935" y="112013"/>
                  </a:lnTo>
                  <a:lnTo>
                    <a:pt x="7099133" y="68413"/>
                  </a:lnTo>
                  <a:lnTo>
                    <a:pt x="7075127" y="32808"/>
                  </a:lnTo>
                  <a:lnTo>
                    <a:pt x="7039522" y="8802"/>
                  </a:lnTo>
                  <a:lnTo>
                    <a:pt x="699592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4749825" y="1389456"/>
            <a:ext cx="2692400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rgbClr val="10243E"/>
                </a:solidFill>
                <a:latin typeface="Calibri"/>
                <a:cs typeface="Calibri"/>
              </a:rPr>
              <a:t>Class</a:t>
            </a:r>
            <a:r>
              <a:rPr sz="1600" spc="-10" dirty="0">
                <a:solidFill>
                  <a:srgbClr val="10243E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10243E"/>
                </a:solidFill>
                <a:latin typeface="Calibri"/>
                <a:cs typeface="Calibri"/>
              </a:rPr>
              <a:t>is a </a:t>
            </a:r>
            <a:r>
              <a:rPr sz="1600" spc="-10" dirty="0">
                <a:solidFill>
                  <a:srgbClr val="10243E"/>
                </a:solidFill>
                <a:latin typeface="Calibri"/>
                <a:cs typeface="Calibri"/>
              </a:rPr>
              <a:t>user-</a:t>
            </a:r>
            <a:r>
              <a:rPr sz="1600" dirty="0">
                <a:solidFill>
                  <a:srgbClr val="10243E"/>
                </a:solidFill>
                <a:latin typeface="Calibri"/>
                <a:cs typeface="Calibri"/>
              </a:rPr>
              <a:t>defined</a:t>
            </a:r>
            <a:r>
              <a:rPr sz="1600" spc="5" dirty="0">
                <a:solidFill>
                  <a:srgbClr val="10243E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10243E"/>
                </a:solidFill>
                <a:latin typeface="Calibri"/>
                <a:cs typeface="Calibri"/>
              </a:rPr>
              <a:t>data-</a:t>
            </a:r>
            <a:r>
              <a:rPr sz="1600" spc="-20" dirty="0">
                <a:solidFill>
                  <a:srgbClr val="10243E"/>
                </a:solidFill>
                <a:latin typeface="Calibri"/>
                <a:cs typeface="Calibri"/>
              </a:rPr>
              <a:t>type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597152" y="1879854"/>
            <a:ext cx="4239895" cy="4429125"/>
            <a:chOff x="1597152" y="1879854"/>
            <a:chExt cx="4239895" cy="4429125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97152" y="1879854"/>
              <a:ext cx="4239768" cy="4239006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91462" y="2074164"/>
              <a:ext cx="3653028" cy="3652265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014472" y="5859780"/>
              <a:ext cx="1207008" cy="448817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3089910" y="5927599"/>
              <a:ext cx="1056640" cy="313690"/>
            </a:xfrm>
            <a:custGeom>
              <a:avLst/>
              <a:gdLst/>
              <a:ahLst/>
              <a:cxnLst/>
              <a:rect l="l" t="t" r="r" b="b"/>
              <a:pathLst>
                <a:path w="1056639" h="313689">
                  <a:moveTo>
                    <a:pt x="1003935" y="0"/>
                  </a:moveTo>
                  <a:lnTo>
                    <a:pt x="52197" y="0"/>
                  </a:lnTo>
                  <a:lnTo>
                    <a:pt x="31878" y="4101"/>
                  </a:lnTo>
                  <a:lnTo>
                    <a:pt x="15287" y="15287"/>
                  </a:lnTo>
                  <a:lnTo>
                    <a:pt x="4101" y="31878"/>
                  </a:lnTo>
                  <a:lnTo>
                    <a:pt x="0" y="52197"/>
                  </a:lnTo>
                  <a:lnTo>
                    <a:pt x="0" y="260985"/>
                  </a:lnTo>
                  <a:lnTo>
                    <a:pt x="4101" y="281303"/>
                  </a:lnTo>
                  <a:lnTo>
                    <a:pt x="15287" y="297894"/>
                  </a:lnTo>
                  <a:lnTo>
                    <a:pt x="31878" y="309080"/>
                  </a:lnTo>
                  <a:lnTo>
                    <a:pt x="52197" y="313182"/>
                  </a:lnTo>
                  <a:lnTo>
                    <a:pt x="1003935" y="313182"/>
                  </a:lnTo>
                  <a:lnTo>
                    <a:pt x="1024253" y="309080"/>
                  </a:lnTo>
                  <a:lnTo>
                    <a:pt x="1040844" y="297894"/>
                  </a:lnTo>
                  <a:lnTo>
                    <a:pt x="1052030" y="281303"/>
                  </a:lnTo>
                  <a:lnTo>
                    <a:pt x="1056132" y="260985"/>
                  </a:lnTo>
                  <a:lnTo>
                    <a:pt x="1056132" y="52197"/>
                  </a:lnTo>
                  <a:lnTo>
                    <a:pt x="1052030" y="31878"/>
                  </a:lnTo>
                  <a:lnTo>
                    <a:pt x="1040844" y="15287"/>
                  </a:lnTo>
                  <a:lnTo>
                    <a:pt x="1024253" y="4101"/>
                  </a:lnTo>
                  <a:lnTo>
                    <a:pt x="100393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3314026" y="5936848"/>
            <a:ext cx="607060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0" dirty="0">
                <a:solidFill>
                  <a:srgbClr val="10243E"/>
                </a:solidFill>
                <a:latin typeface="Calibri"/>
                <a:cs typeface="Calibri"/>
              </a:rPr>
              <a:t>Mobile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4709921" y="2033777"/>
            <a:ext cx="3970020" cy="1390015"/>
            <a:chOff x="4709921" y="2033777"/>
            <a:chExt cx="3970020" cy="1390015"/>
          </a:xfrm>
        </p:grpSpPr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09921" y="2952750"/>
              <a:ext cx="149351" cy="149351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985003" y="2033777"/>
              <a:ext cx="1940039" cy="1330452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890515" y="2110409"/>
              <a:ext cx="1951968" cy="1176541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660385" y="2825495"/>
              <a:ext cx="1019555" cy="598169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7733537" y="2894838"/>
              <a:ext cx="873760" cy="459740"/>
            </a:xfrm>
            <a:custGeom>
              <a:avLst/>
              <a:gdLst/>
              <a:ahLst/>
              <a:cxnLst/>
              <a:rect l="l" t="t" r="r" b="b"/>
              <a:pathLst>
                <a:path w="873759" h="459739">
                  <a:moveTo>
                    <a:pt x="796671" y="0"/>
                  </a:moveTo>
                  <a:lnTo>
                    <a:pt x="76581" y="0"/>
                  </a:lnTo>
                  <a:lnTo>
                    <a:pt x="46773" y="6018"/>
                  </a:lnTo>
                  <a:lnTo>
                    <a:pt x="22431" y="22431"/>
                  </a:lnTo>
                  <a:lnTo>
                    <a:pt x="6018" y="46773"/>
                  </a:lnTo>
                  <a:lnTo>
                    <a:pt x="0" y="76580"/>
                  </a:lnTo>
                  <a:lnTo>
                    <a:pt x="0" y="382904"/>
                  </a:lnTo>
                  <a:lnTo>
                    <a:pt x="6018" y="412712"/>
                  </a:lnTo>
                  <a:lnTo>
                    <a:pt x="22431" y="437054"/>
                  </a:lnTo>
                  <a:lnTo>
                    <a:pt x="46773" y="453467"/>
                  </a:lnTo>
                  <a:lnTo>
                    <a:pt x="76581" y="459485"/>
                  </a:lnTo>
                  <a:lnTo>
                    <a:pt x="796671" y="459485"/>
                  </a:lnTo>
                  <a:lnTo>
                    <a:pt x="826478" y="453467"/>
                  </a:lnTo>
                  <a:lnTo>
                    <a:pt x="850820" y="437054"/>
                  </a:lnTo>
                  <a:lnTo>
                    <a:pt x="867233" y="412712"/>
                  </a:lnTo>
                  <a:lnTo>
                    <a:pt x="873252" y="382904"/>
                  </a:lnTo>
                  <a:lnTo>
                    <a:pt x="873252" y="76580"/>
                  </a:lnTo>
                  <a:lnTo>
                    <a:pt x="867233" y="46773"/>
                  </a:lnTo>
                  <a:lnTo>
                    <a:pt x="850820" y="22431"/>
                  </a:lnTo>
                  <a:lnTo>
                    <a:pt x="826478" y="6018"/>
                  </a:lnTo>
                  <a:lnTo>
                    <a:pt x="796671" y="0"/>
                  </a:lnTo>
                  <a:close/>
                </a:path>
              </a:pathLst>
            </a:custGeom>
            <a:solidFill>
              <a:srgbClr val="A6A6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8047113" y="2976892"/>
            <a:ext cx="246379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25" dirty="0">
                <a:solidFill>
                  <a:srgbClr val="10243E"/>
                </a:solidFill>
                <a:latin typeface="Calibri"/>
                <a:cs typeface="Calibri"/>
              </a:rPr>
              <a:t>int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9106661" y="2825495"/>
            <a:ext cx="1019175" cy="598170"/>
            <a:chOff x="9106661" y="2825495"/>
            <a:chExt cx="1019175" cy="598170"/>
          </a:xfrm>
        </p:grpSpPr>
        <p:pic>
          <p:nvPicPr>
            <p:cNvPr id="21" name="object 2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106661" y="2825495"/>
              <a:ext cx="1018794" cy="598169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9179813" y="2894837"/>
              <a:ext cx="872490" cy="459740"/>
            </a:xfrm>
            <a:custGeom>
              <a:avLst/>
              <a:gdLst/>
              <a:ahLst/>
              <a:cxnLst/>
              <a:rect l="l" t="t" r="r" b="b"/>
              <a:pathLst>
                <a:path w="872490" h="459739">
                  <a:moveTo>
                    <a:pt x="795909" y="0"/>
                  </a:moveTo>
                  <a:lnTo>
                    <a:pt x="76581" y="0"/>
                  </a:lnTo>
                  <a:lnTo>
                    <a:pt x="46773" y="6018"/>
                  </a:lnTo>
                  <a:lnTo>
                    <a:pt x="22431" y="22431"/>
                  </a:lnTo>
                  <a:lnTo>
                    <a:pt x="6018" y="46773"/>
                  </a:lnTo>
                  <a:lnTo>
                    <a:pt x="0" y="76580"/>
                  </a:lnTo>
                  <a:lnTo>
                    <a:pt x="0" y="382904"/>
                  </a:lnTo>
                  <a:lnTo>
                    <a:pt x="6018" y="412712"/>
                  </a:lnTo>
                  <a:lnTo>
                    <a:pt x="22431" y="437054"/>
                  </a:lnTo>
                  <a:lnTo>
                    <a:pt x="46773" y="453467"/>
                  </a:lnTo>
                  <a:lnTo>
                    <a:pt x="76581" y="459485"/>
                  </a:lnTo>
                  <a:lnTo>
                    <a:pt x="795909" y="459485"/>
                  </a:lnTo>
                  <a:lnTo>
                    <a:pt x="825716" y="453467"/>
                  </a:lnTo>
                  <a:lnTo>
                    <a:pt x="850058" y="437054"/>
                  </a:lnTo>
                  <a:lnTo>
                    <a:pt x="866471" y="412712"/>
                  </a:lnTo>
                  <a:lnTo>
                    <a:pt x="872490" y="382904"/>
                  </a:lnTo>
                  <a:lnTo>
                    <a:pt x="872490" y="76580"/>
                  </a:lnTo>
                  <a:lnTo>
                    <a:pt x="866471" y="46773"/>
                  </a:lnTo>
                  <a:lnTo>
                    <a:pt x="850058" y="22431"/>
                  </a:lnTo>
                  <a:lnTo>
                    <a:pt x="825716" y="6018"/>
                  </a:lnTo>
                  <a:lnTo>
                    <a:pt x="795909" y="0"/>
                  </a:lnTo>
                  <a:close/>
                </a:path>
              </a:pathLst>
            </a:custGeom>
            <a:solidFill>
              <a:srgbClr val="A6A6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9412909" y="2976892"/>
            <a:ext cx="407034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20" dirty="0">
                <a:solidFill>
                  <a:srgbClr val="10243E"/>
                </a:solidFill>
                <a:latin typeface="Calibri"/>
                <a:cs typeface="Calibri"/>
              </a:rPr>
              <a:t>float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7660385" y="3608070"/>
            <a:ext cx="1019810" cy="597535"/>
            <a:chOff x="7660385" y="3608070"/>
            <a:chExt cx="1019810" cy="597535"/>
          </a:xfrm>
        </p:grpSpPr>
        <p:pic>
          <p:nvPicPr>
            <p:cNvPr id="25" name="object 2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660385" y="3608070"/>
              <a:ext cx="1019555" cy="597407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7733537" y="3677412"/>
              <a:ext cx="873760" cy="459105"/>
            </a:xfrm>
            <a:custGeom>
              <a:avLst/>
              <a:gdLst/>
              <a:ahLst/>
              <a:cxnLst/>
              <a:rect l="l" t="t" r="r" b="b"/>
              <a:pathLst>
                <a:path w="873759" h="459104">
                  <a:moveTo>
                    <a:pt x="796798" y="0"/>
                  </a:moveTo>
                  <a:lnTo>
                    <a:pt x="76454" y="0"/>
                  </a:lnTo>
                  <a:lnTo>
                    <a:pt x="46693" y="6007"/>
                  </a:lnTo>
                  <a:lnTo>
                    <a:pt x="22391" y="22391"/>
                  </a:lnTo>
                  <a:lnTo>
                    <a:pt x="6007" y="46693"/>
                  </a:lnTo>
                  <a:lnTo>
                    <a:pt x="0" y="76454"/>
                  </a:lnTo>
                  <a:lnTo>
                    <a:pt x="0" y="382270"/>
                  </a:lnTo>
                  <a:lnTo>
                    <a:pt x="6007" y="412030"/>
                  </a:lnTo>
                  <a:lnTo>
                    <a:pt x="22391" y="436332"/>
                  </a:lnTo>
                  <a:lnTo>
                    <a:pt x="46693" y="452716"/>
                  </a:lnTo>
                  <a:lnTo>
                    <a:pt x="76454" y="458724"/>
                  </a:lnTo>
                  <a:lnTo>
                    <a:pt x="796798" y="458724"/>
                  </a:lnTo>
                  <a:lnTo>
                    <a:pt x="826558" y="452716"/>
                  </a:lnTo>
                  <a:lnTo>
                    <a:pt x="850860" y="436332"/>
                  </a:lnTo>
                  <a:lnTo>
                    <a:pt x="867244" y="412030"/>
                  </a:lnTo>
                  <a:lnTo>
                    <a:pt x="873252" y="382270"/>
                  </a:lnTo>
                  <a:lnTo>
                    <a:pt x="873252" y="76454"/>
                  </a:lnTo>
                  <a:lnTo>
                    <a:pt x="867244" y="46693"/>
                  </a:lnTo>
                  <a:lnTo>
                    <a:pt x="850860" y="22391"/>
                  </a:lnTo>
                  <a:lnTo>
                    <a:pt x="826558" y="6007"/>
                  </a:lnTo>
                  <a:lnTo>
                    <a:pt x="796798" y="0"/>
                  </a:lnTo>
                  <a:close/>
                </a:path>
              </a:pathLst>
            </a:custGeom>
            <a:solidFill>
              <a:srgbClr val="A6A6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7973174" y="3758971"/>
            <a:ext cx="394335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20" dirty="0">
                <a:solidFill>
                  <a:srgbClr val="10243E"/>
                </a:solidFill>
                <a:latin typeface="Calibri"/>
                <a:cs typeface="Calibri"/>
              </a:rPr>
              <a:t>bool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9106661" y="3601211"/>
            <a:ext cx="1019175" cy="598170"/>
            <a:chOff x="9106661" y="3601211"/>
            <a:chExt cx="1019175" cy="598170"/>
          </a:xfrm>
        </p:grpSpPr>
        <p:pic>
          <p:nvPicPr>
            <p:cNvPr id="29" name="object 2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106661" y="3601211"/>
              <a:ext cx="1018794" cy="598169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9179813" y="3670553"/>
              <a:ext cx="872490" cy="459740"/>
            </a:xfrm>
            <a:custGeom>
              <a:avLst/>
              <a:gdLst/>
              <a:ahLst/>
              <a:cxnLst/>
              <a:rect l="l" t="t" r="r" b="b"/>
              <a:pathLst>
                <a:path w="872490" h="459739">
                  <a:moveTo>
                    <a:pt x="795909" y="0"/>
                  </a:moveTo>
                  <a:lnTo>
                    <a:pt x="76581" y="0"/>
                  </a:lnTo>
                  <a:lnTo>
                    <a:pt x="46773" y="6018"/>
                  </a:lnTo>
                  <a:lnTo>
                    <a:pt x="22431" y="22431"/>
                  </a:lnTo>
                  <a:lnTo>
                    <a:pt x="6018" y="46773"/>
                  </a:lnTo>
                  <a:lnTo>
                    <a:pt x="0" y="76581"/>
                  </a:lnTo>
                  <a:lnTo>
                    <a:pt x="0" y="382905"/>
                  </a:lnTo>
                  <a:lnTo>
                    <a:pt x="6018" y="412712"/>
                  </a:lnTo>
                  <a:lnTo>
                    <a:pt x="22431" y="437054"/>
                  </a:lnTo>
                  <a:lnTo>
                    <a:pt x="46773" y="453467"/>
                  </a:lnTo>
                  <a:lnTo>
                    <a:pt x="76581" y="459486"/>
                  </a:lnTo>
                  <a:lnTo>
                    <a:pt x="795909" y="459486"/>
                  </a:lnTo>
                  <a:lnTo>
                    <a:pt x="825716" y="453467"/>
                  </a:lnTo>
                  <a:lnTo>
                    <a:pt x="850058" y="437054"/>
                  </a:lnTo>
                  <a:lnTo>
                    <a:pt x="866471" y="412712"/>
                  </a:lnTo>
                  <a:lnTo>
                    <a:pt x="872490" y="382905"/>
                  </a:lnTo>
                  <a:lnTo>
                    <a:pt x="872490" y="76581"/>
                  </a:lnTo>
                  <a:lnTo>
                    <a:pt x="866471" y="46773"/>
                  </a:lnTo>
                  <a:lnTo>
                    <a:pt x="850058" y="22431"/>
                  </a:lnTo>
                  <a:lnTo>
                    <a:pt x="825716" y="6018"/>
                  </a:lnTo>
                  <a:lnTo>
                    <a:pt x="795909" y="0"/>
                  </a:lnTo>
                  <a:close/>
                </a:path>
              </a:pathLst>
            </a:custGeom>
            <a:solidFill>
              <a:srgbClr val="A6A6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9494443" y="3752774"/>
            <a:ext cx="243204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25" dirty="0">
                <a:solidFill>
                  <a:srgbClr val="10243E"/>
                </a:solidFill>
                <a:latin typeface="Calibri"/>
                <a:cs typeface="Calibri"/>
              </a:rPr>
              <a:t>str</a:t>
            </a:r>
            <a:endParaRPr sz="1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61118" y="221029"/>
            <a:ext cx="8973481" cy="659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Attributes</a:t>
            </a:r>
            <a:r>
              <a:rPr spc="-30" dirty="0"/>
              <a:t> </a:t>
            </a:r>
            <a:r>
              <a:rPr dirty="0"/>
              <a:t>and</a:t>
            </a:r>
            <a:r>
              <a:rPr spc="-20" dirty="0"/>
              <a:t> </a:t>
            </a:r>
            <a:r>
              <a:rPr spc="-10" dirty="0"/>
              <a:t>Methods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676400" y="855375"/>
            <a:ext cx="5935345" cy="5935345"/>
            <a:chOff x="1650492" y="835913"/>
            <a:chExt cx="5935345" cy="593534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50492" y="835913"/>
              <a:ext cx="5935217" cy="593521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44802" y="1030222"/>
              <a:ext cx="5348478" cy="534847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37966" y="2125218"/>
              <a:ext cx="799338" cy="481584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3609594" y="2193798"/>
              <a:ext cx="656590" cy="344805"/>
            </a:xfrm>
            <a:custGeom>
              <a:avLst/>
              <a:gdLst/>
              <a:ahLst/>
              <a:cxnLst/>
              <a:rect l="l" t="t" r="r" b="b"/>
              <a:pathLst>
                <a:path w="656589" h="344805">
                  <a:moveTo>
                    <a:pt x="598678" y="0"/>
                  </a:moveTo>
                  <a:lnTo>
                    <a:pt x="57403" y="0"/>
                  </a:lnTo>
                  <a:lnTo>
                    <a:pt x="35061" y="4511"/>
                  </a:lnTo>
                  <a:lnTo>
                    <a:pt x="16814" y="16814"/>
                  </a:lnTo>
                  <a:lnTo>
                    <a:pt x="4511" y="35061"/>
                  </a:lnTo>
                  <a:lnTo>
                    <a:pt x="0" y="57403"/>
                  </a:lnTo>
                  <a:lnTo>
                    <a:pt x="0" y="287019"/>
                  </a:lnTo>
                  <a:lnTo>
                    <a:pt x="4511" y="309362"/>
                  </a:lnTo>
                  <a:lnTo>
                    <a:pt x="16814" y="327609"/>
                  </a:lnTo>
                  <a:lnTo>
                    <a:pt x="35061" y="339912"/>
                  </a:lnTo>
                  <a:lnTo>
                    <a:pt x="57403" y="344423"/>
                  </a:lnTo>
                  <a:lnTo>
                    <a:pt x="598678" y="344423"/>
                  </a:lnTo>
                  <a:lnTo>
                    <a:pt x="621020" y="339912"/>
                  </a:lnTo>
                  <a:lnTo>
                    <a:pt x="639267" y="327609"/>
                  </a:lnTo>
                  <a:lnTo>
                    <a:pt x="651570" y="309362"/>
                  </a:lnTo>
                  <a:lnTo>
                    <a:pt x="656082" y="287019"/>
                  </a:lnTo>
                  <a:lnTo>
                    <a:pt x="656082" y="57403"/>
                  </a:lnTo>
                  <a:lnTo>
                    <a:pt x="651570" y="35061"/>
                  </a:lnTo>
                  <a:lnTo>
                    <a:pt x="639267" y="16814"/>
                  </a:lnTo>
                  <a:lnTo>
                    <a:pt x="621020" y="4511"/>
                  </a:lnTo>
                  <a:lnTo>
                    <a:pt x="598678" y="0"/>
                  </a:lnTo>
                  <a:close/>
                </a:path>
              </a:pathLst>
            </a:custGeom>
            <a:solidFill>
              <a:srgbClr val="77923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3715791" y="2218321"/>
            <a:ext cx="444500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0" dirty="0">
                <a:solidFill>
                  <a:srgbClr val="10243E"/>
                </a:solidFill>
                <a:latin typeface="Calibri"/>
                <a:cs typeface="Calibri"/>
              </a:rPr>
              <a:t>color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3537965" y="2627376"/>
            <a:ext cx="799465" cy="481965"/>
            <a:chOff x="3537965" y="2627376"/>
            <a:chExt cx="799465" cy="481965"/>
          </a:xfrm>
        </p:grpSpPr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37965" y="2627376"/>
              <a:ext cx="799338" cy="481584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3609593" y="2695956"/>
              <a:ext cx="656590" cy="344805"/>
            </a:xfrm>
            <a:custGeom>
              <a:avLst/>
              <a:gdLst/>
              <a:ahLst/>
              <a:cxnLst/>
              <a:rect l="l" t="t" r="r" b="b"/>
              <a:pathLst>
                <a:path w="656589" h="344805">
                  <a:moveTo>
                    <a:pt x="598678" y="0"/>
                  </a:moveTo>
                  <a:lnTo>
                    <a:pt x="57403" y="0"/>
                  </a:lnTo>
                  <a:lnTo>
                    <a:pt x="35061" y="4511"/>
                  </a:lnTo>
                  <a:lnTo>
                    <a:pt x="16814" y="16814"/>
                  </a:lnTo>
                  <a:lnTo>
                    <a:pt x="4511" y="35061"/>
                  </a:lnTo>
                  <a:lnTo>
                    <a:pt x="0" y="57403"/>
                  </a:lnTo>
                  <a:lnTo>
                    <a:pt x="0" y="287019"/>
                  </a:lnTo>
                  <a:lnTo>
                    <a:pt x="4511" y="309362"/>
                  </a:lnTo>
                  <a:lnTo>
                    <a:pt x="16814" y="327609"/>
                  </a:lnTo>
                  <a:lnTo>
                    <a:pt x="35061" y="339912"/>
                  </a:lnTo>
                  <a:lnTo>
                    <a:pt x="57403" y="344423"/>
                  </a:lnTo>
                  <a:lnTo>
                    <a:pt x="598678" y="344423"/>
                  </a:lnTo>
                  <a:lnTo>
                    <a:pt x="621020" y="339912"/>
                  </a:lnTo>
                  <a:lnTo>
                    <a:pt x="639267" y="327609"/>
                  </a:lnTo>
                  <a:lnTo>
                    <a:pt x="651570" y="309362"/>
                  </a:lnTo>
                  <a:lnTo>
                    <a:pt x="656082" y="287019"/>
                  </a:lnTo>
                  <a:lnTo>
                    <a:pt x="656082" y="57403"/>
                  </a:lnTo>
                  <a:lnTo>
                    <a:pt x="651570" y="35061"/>
                  </a:lnTo>
                  <a:lnTo>
                    <a:pt x="639267" y="16814"/>
                  </a:lnTo>
                  <a:lnTo>
                    <a:pt x="621020" y="4511"/>
                  </a:lnTo>
                  <a:lnTo>
                    <a:pt x="598678" y="0"/>
                  </a:lnTo>
                  <a:close/>
                </a:path>
              </a:pathLst>
            </a:custGeom>
            <a:solidFill>
              <a:srgbClr val="77923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3754678" y="2720581"/>
            <a:ext cx="366395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20" dirty="0">
                <a:solidFill>
                  <a:srgbClr val="10243E"/>
                </a:solidFill>
                <a:latin typeface="Calibri"/>
                <a:cs typeface="Calibri"/>
              </a:rPr>
              <a:t>cost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4223765" y="3829811"/>
            <a:ext cx="1262380" cy="482600"/>
            <a:chOff x="4223765" y="3829811"/>
            <a:chExt cx="1262380" cy="482600"/>
          </a:xfrm>
        </p:grpSpPr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223765" y="3829811"/>
              <a:ext cx="1261872" cy="482345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4299965" y="3898391"/>
              <a:ext cx="1109980" cy="345440"/>
            </a:xfrm>
            <a:custGeom>
              <a:avLst/>
              <a:gdLst/>
              <a:ahLst/>
              <a:cxnLst/>
              <a:rect l="l" t="t" r="r" b="b"/>
              <a:pathLst>
                <a:path w="1109979" h="345439">
                  <a:moveTo>
                    <a:pt x="1051941" y="0"/>
                  </a:moveTo>
                  <a:lnTo>
                    <a:pt x="57531" y="0"/>
                  </a:lnTo>
                  <a:lnTo>
                    <a:pt x="35136" y="4520"/>
                  </a:lnTo>
                  <a:lnTo>
                    <a:pt x="16849" y="16849"/>
                  </a:lnTo>
                  <a:lnTo>
                    <a:pt x="4520" y="35136"/>
                  </a:lnTo>
                  <a:lnTo>
                    <a:pt x="0" y="57530"/>
                  </a:lnTo>
                  <a:lnTo>
                    <a:pt x="0" y="287654"/>
                  </a:lnTo>
                  <a:lnTo>
                    <a:pt x="4520" y="310049"/>
                  </a:lnTo>
                  <a:lnTo>
                    <a:pt x="16849" y="328336"/>
                  </a:lnTo>
                  <a:lnTo>
                    <a:pt x="35136" y="340665"/>
                  </a:lnTo>
                  <a:lnTo>
                    <a:pt x="57531" y="345185"/>
                  </a:lnTo>
                  <a:lnTo>
                    <a:pt x="1051941" y="345185"/>
                  </a:lnTo>
                  <a:lnTo>
                    <a:pt x="1074335" y="340665"/>
                  </a:lnTo>
                  <a:lnTo>
                    <a:pt x="1092622" y="328336"/>
                  </a:lnTo>
                  <a:lnTo>
                    <a:pt x="1104951" y="310049"/>
                  </a:lnTo>
                  <a:lnTo>
                    <a:pt x="1109472" y="287654"/>
                  </a:lnTo>
                  <a:lnTo>
                    <a:pt x="1109472" y="57530"/>
                  </a:lnTo>
                  <a:lnTo>
                    <a:pt x="1104951" y="35136"/>
                  </a:lnTo>
                  <a:lnTo>
                    <a:pt x="1092622" y="16849"/>
                  </a:lnTo>
                  <a:lnTo>
                    <a:pt x="1074335" y="4520"/>
                  </a:lnTo>
                  <a:lnTo>
                    <a:pt x="1051941" y="0"/>
                  </a:lnTo>
                  <a:close/>
                </a:path>
              </a:pathLst>
            </a:custGeom>
            <a:solidFill>
              <a:srgbClr val="E36C0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4404461" y="3923271"/>
            <a:ext cx="900430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rgbClr val="10243E"/>
                </a:solidFill>
                <a:latin typeface="Calibri"/>
                <a:cs typeface="Calibri"/>
              </a:rPr>
              <a:t>Play</a:t>
            </a:r>
            <a:r>
              <a:rPr sz="1600" spc="-30" dirty="0">
                <a:solidFill>
                  <a:srgbClr val="10243E"/>
                </a:solidFill>
                <a:latin typeface="Calibri"/>
                <a:cs typeface="Calibri"/>
              </a:rPr>
              <a:t> </a:t>
            </a:r>
            <a:r>
              <a:rPr sz="1600" spc="-20" dirty="0">
                <a:solidFill>
                  <a:srgbClr val="10243E"/>
                </a:solidFill>
                <a:latin typeface="Calibri"/>
                <a:cs typeface="Calibri"/>
              </a:rPr>
              <a:t>Game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4223765" y="4331970"/>
            <a:ext cx="1262380" cy="482600"/>
            <a:chOff x="4223765" y="4331970"/>
            <a:chExt cx="1262380" cy="482600"/>
          </a:xfrm>
        </p:grpSpPr>
        <p:pic>
          <p:nvPicPr>
            <p:cNvPr id="18" name="object 1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223765" y="4331970"/>
              <a:ext cx="1261872" cy="482345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4299965" y="4400550"/>
              <a:ext cx="1109980" cy="345440"/>
            </a:xfrm>
            <a:custGeom>
              <a:avLst/>
              <a:gdLst/>
              <a:ahLst/>
              <a:cxnLst/>
              <a:rect l="l" t="t" r="r" b="b"/>
              <a:pathLst>
                <a:path w="1109979" h="345439">
                  <a:moveTo>
                    <a:pt x="1051941" y="0"/>
                  </a:moveTo>
                  <a:lnTo>
                    <a:pt x="57531" y="0"/>
                  </a:lnTo>
                  <a:lnTo>
                    <a:pt x="35136" y="4520"/>
                  </a:lnTo>
                  <a:lnTo>
                    <a:pt x="16849" y="16849"/>
                  </a:lnTo>
                  <a:lnTo>
                    <a:pt x="4520" y="35136"/>
                  </a:lnTo>
                  <a:lnTo>
                    <a:pt x="0" y="57531"/>
                  </a:lnTo>
                  <a:lnTo>
                    <a:pt x="0" y="287655"/>
                  </a:lnTo>
                  <a:lnTo>
                    <a:pt x="4520" y="310049"/>
                  </a:lnTo>
                  <a:lnTo>
                    <a:pt x="16849" y="328336"/>
                  </a:lnTo>
                  <a:lnTo>
                    <a:pt x="35136" y="340665"/>
                  </a:lnTo>
                  <a:lnTo>
                    <a:pt x="57531" y="345186"/>
                  </a:lnTo>
                  <a:lnTo>
                    <a:pt x="1051941" y="345186"/>
                  </a:lnTo>
                  <a:lnTo>
                    <a:pt x="1074335" y="340665"/>
                  </a:lnTo>
                  <a:lnTo>
                    <a:pt x="1092622" y="328336"/>
                  </a:lnTo>
                  <a:lnTo>
                    <a:pt x="1104951" y="310049"/>
                  </a:lnTo>
                  <a:lnTo>
                    <a:pt x="1109472" y="287655"/>
                  </a:lnTo>
                  <a:lnTo>
                    <a:pt x="1109472" y="57531"/>
                  </a:lnTo>
                  <a:lnTo>
                    <a:pt x="1104951" y="35136"/>
                  </a:lnTo>
                  <a:lnTo>
                    <a:pt x="1092622" y="16849"/>
                  </a:lnTo>
                  <a:lnTo>
                    <a:pt x="1074335" y="4520"/>
                  </a:lnTo>
                  <a:lnTo>
                    <a:pt x="1051941" y="0"/>
                  </a:lnTo>
                  <a:close/>
                </a:path>
              </a:pathLst>
            </a:custGeom>
            <a:solidFill>
              <a:srgbClr val="E36C0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4437964" y="4425543"/>
            <a:ext cx="833755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rgbClr val="10243E"/>
                </a:solidFill>
                <a:latin typeface="Calibri"/>
                <a:cs typeface="Calibri"/>
              </a:rPr>
              <a:t>Make</a:t>
            </a:r>
            <a:r>
              <a:rPr sz="1600" spc="-30" dirty="0">
                <a:solidFill>
                  <a:srgbClr val="10243E"/>
                </a:solidFill>
                <a:latin typeface="Calibri"/>
                <a:cs typeface="Calibri"/>
              </a:rPr>
              <a:t> </a:t>
            </a:r>
            <a:r>
              <a:rPr sz="1600" spc="-20" dirty="0">
                <a:solidFill>
                  <a:srgbClr val="10243E"/>
                </a:solidFill>
                <a:latin typeface="Calibri"/>
                <a:cs typeface="Calibri"/>
              </a:rPr>
              <a:t>Call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2699766" y="2189226"/>
            <a:ext cx="3745229" cy="2574925"/>
            <a:chOff x="2699766" y="2189226"/>
            <a:chExt cx="3745229" cy="2574925"/>
          </a:xfrm>
        </p:grpSpPr>
        <p:sp>
          <p:nvSpPr>
            <p:cNvPr id="22" name="object 22"/>
            <p:cNvSpPr/>
            <p:nvPr/>
          </p:nvSpPr>
          <p:spPr>
            <a:xfrm>
              <a:off x="2704719" y="2194179"/>
              <a:ext cx="339090" cy="674370"/>
            </a:xfrm>
            <a:custGeom>
              <a:avLst/>
              <a:gdLst/>
              <a:ahLst/>
              <a:cxnLst/>
              <a:rect l="l" t="t" r="r" b="b"/>
              <a:pathLst>
                <a:path w="339089" h="674369">
                  <a:moveTo>
                    <a:pt x="339089" y="674370"/>
                  </a:moveTo>
                  <a:lnTo>
                    <a:pt x="294018" y="668355"/>
                  </a:lnTo>
                  <a:lnTo>
                    <a:pt x="253517" y="651380"/>
                  </a:lnTo>
                  <a:lnTo>
                    <a:pt x="219203" y="625051"/>
                  </a:lnTo>
                  <a:lnTo>
                    <a:pt x="192692" y="590971"/>
                  </a:lnTo>
                  <a:lnTo>
                    <a:pt x="175601" y="550746"/>
                  </a:lnTo>
                  <a:lnTo>
                    <a:pt x="169544" y="505980"/>
                  </a:lnTo>
                  <a:lnTo>
                    <a:pt x="169544" y="505587"/>
                  </a:lnTo>
                  <a:lnTo>
                    <a:pt x="163488" y="460815"/>
                  </a:lnTo>
                  <a:lnTo>
                    <a:pt x="146397" y="420587"/>
                  </a:lnTo>
                  <a:lnTo>
                    <a:pt x="119886" y="386505"/>
                  </a:lnTo>
                  <a:lnTo>
                    <a:pt x="85572" y="360174"/>
                  </a:lnTo>
                  <a:lnTo>
                    <a:pt x="45071" y="343199"/>
                  </a:lnTo>
                  <a:lnTo>
                    <a:pt x="0" y="337185"/>
                  </a:lnTo>
                  <a:lnTo>
                    <a:pt x="45071" y="331170"/>
                  </a:lnTo>
                  <a:lnTo>
                    <a:pt x="85572" y="314195"/>
                  </a:lnTo>
                  <a:lnTo>
                    <a:pt x="119886" y="287864"/>
                  </a:lnTo>
                  <a:lnTo>
                    <a:pt x="146397" y="253782"/>
                  </a:lnTo>
                  <a:lnTo>
                    <a:pt x="163488" y="213554"/>
                  </a:lnTo>
                  <a:lnTo>
                    <a:pt x="169544" y="168783"/>
                  </a:lnTo>
                  <a:lnTo>
                    <a:pt x="169544" y="168389"/>
                  </a:lnTo>
                  <a:lnTo>
                    <a:pt x="175601" y="123623"/>
                  </a:lnTo>
                  <a:lnTo>
                    <a:pt x="192692" y="83398"/>
                  </a:lnTo>
                  <a:lnTo>
                    <a:pt x="219203" y="49318"/>
                  </a:lnTo>
                  <a:lnTo>
                    <a:pt x="253517" y="22989"/>
                  </a:lnTo>
                  <a:lnTo>
                    <a:pt x="294018" y="6014"/>
                  </a:lnTo>
                  <a:lnTo>
                    <a:pt x="339089" y="0"/>
                  </a:lnTo>
                </a:path>
              </a:pathLst>
            </a:custGeom>
            <a:ln w="9906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6096381" y="3911727"/>
              <a:ext cx="344170" cy="847725"/>
            </a:xfrm>
            <a:custGeom>
              <a:avLst/>
              <a:gdLst/>
              <a:ahLst/>
              <a:cxnLst/>
              <a:rect l="l" t="t" r="r" b="b"/>
              <a:pathLst>
                <a:path w="344170" h="847725">
                  <a:moveTo>
                    <a:pt x="0" y="0"/>
                  </a:moveTo>
                  <a:lnTo>
                    <a:pt x="39397" y="5587"/>
                  </a:lnTo>
                  <a:lnTo>
                    <a:pt x="75564" y="21503"/>
                  </a:lnTo>
                  <a:lnTo>
                    <a:pt x="107469" y="46477"/>
                  </a:lnTo>
                  <a:lnTo>
                    <a:pt x="134080" y="79240"/>
                  </a:lnTo>
                  <a:lnTo>
                    <a:pt x="154364" y="118523"/>
                  </a:lnTo>
                  <a:lnTo>
                    <a:pt x="167292" y="163056"/>
                  </a:lnTo>
                  <a:lnTo>
                    <a:pt x="171831" y="211569"/>
                  </a:lnTo>
                  <a:lnTo>
                    <a:pt x="171831" y="212102"/>
                  </a:lnTo>
                  <a:lnTo>
                    <a:pt x="176369" y="260615"/>
                  </a:lnTo>
                  <a:lnTo>
                    <a:pt x="189297" y="305148"/>
                  </a:lnTo>
                  <a:lnTo>
                    <a:pt x="209581" y="344431"/>
                  </a:lnTo>
                  <a:lnTo>
                    <a:pt x="236192" y="377194"/>
                  </a:lnTo>
                  <a:lnTo>
                    <a:pt x="268097" y="402168"/>
                  </a:lnTo>
                  <a:lnTo>
                    <a:pt x="304264" y="418084"/>
                  </a:lnTo>
                  <a:lnTo>
                    <a:pt x="343662" y="423672"/>
                  </a:lnTo>
                  <a:lnTo>
                    <a:pt x="304264" y="429259"/>
                  </a:lnTo>
                  <a:lnTo>
                    <a:pt x="268097" y="445175"/>
                  </a:lnTo>
                  <a:lnTo>
                    <a:pt x="236192" y="470149"/>
                  </a:lnTo>
                  <a:lnTo>
                    <a:pt x="209581" y="502912"/>
                  </a:lnTo>
                  <a:lnTo>
                    <a:pt x="189297" y="542195"/>
                  </a:lnTo>
                  <a:lnTo>
                    <a:pt x="176369" y="586728"/>
                  </a:lnTo>
                  <a:lnTo>
                    <a:pt x="171831" y="635241"/>
                  </a:lnTo>
                  <a:lnTo>
                    <a:pt x="171831" y="635774"/>
                  </a:lnTo>
                  <a:lnTo>
                    <a:pt x="167292" y="684287"/>
                  </a:lnTo>
                  <a:lnTo>
                    <a:pt x="154364" y="728820"/>
                  </a:lnTo>
                  <a:lnTo>
                    <a:pt x="134080" y="768103"/>
                  </a:lnTo>
                  <a:lnTo>
                    <a:pt x="107469" y="800866"/>
                  </a:lnTo>
                  <a:lnTo>
                    <a:pt x="75564" y="825840"/>
                  </a:lnTo>
                  <a:lnTo>
                    <a:pt x="39397" y="841756"/>
                  </a:lnTo>
                  <a:lnTo>
                    <a:pt x="0" y="847344"/>
                  </a:lnTo>
                </a:path>
              </a:pathLst>
            </a:custGeom>
            <a:ln w="9906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1747215" y="2416416"/>
            <a:ext cx="777240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spc="-10" dirty="0">
                <a:solidFill>
                  <a:srgbClr val="FFFFFF"/>
                </a:solidFill>
                <a:latin typeface="Arial"/>
                <a:cs typeface="Arial"/>
              </a:rPr>
              <a:t>Attributes</a:t>
            </a:r>
            <a:endParaRPr sz="14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248400" y="4196537"/>
            <a:ext cx="707390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spc="-10" dirty="0">
                <a:solidFill>
                  <a:srgbClr val="FFFFFF"/>
                </a:solidFill>
                <a:latin typeface="Arial"/>
                <a:cs typeface="Arial"/>
              </a:rPr>
              <a:t>Methods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5D1F228-DC70-13FC-A6BC-994DE645B387}"/>
              </a:ext>
            </a:extLst>
          </p:cNvPr>
          <p:cNvSpPr txBox="1"/>
          <p:nvPr/>
        </p:nvSpPr>
        <p:spPr>
          <a:xfrm>
            <a:off x="7620000" y="4286071"/>
            <a:ext cx="4114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latin typeface="Open Sans"/>
                <a:ea typeface="Open Sans"/>
                <a:cs typeface="Open Sans"/>
                <a:sym typeface="Open Sans"/>
              </a:rPr>
              <a:t>Methods are functions defined inside a class. They are invoked by objects to perform actions on other objects. </a:t>
            </a:r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ED1B9D0-AF47-9275-D24F-BDA6DAFFEDA0}"/>
              </a:ext>
            </a:extLst>
          </p:cNvPr>
          <p:cNvSpPr txBox="1"/>
          <p:nvPr/>
        </p:nvSpPr>
        <p:spPr>
          <a:xfrm>
            <a:off x="7848600" y="2104072"/>
            <a:ext cx="359625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0" i="0" u="none" strike="noStrike" cap="none" dirty="0">
                <a:latin typeface="Open Sans"/>
                <a:ea typeface="Open Sans"/>
                <a:cs typeface="Open Sans"/>
                <a:sym typeface="Open Sans"/>
              </a:rPr>
              <a:t>Attributes are defined within a class and outside any method. Attributes define the characteristics of any object.</a:t>
            </a:r>
            <a:endParaRPr lang="en-US" dirty="0"/>
          </a:p>
          <a:p>
            <a:pPr algn="ctr"/>
            <a:endParaRPr lang="en-IN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76132" y="221030"/>
            <a:ext cx="4964570" cy="659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Objects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406395" y="1129283"/>
            <a:ext cx="7379334" cy="815340"/>
            <a:chOff x="2406395" y="1129283"/>
            <a:chExt cx="7379334" cy="81534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06395" y="1129283"/>
              <a:ext cx="7379208" cy="81533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2542031" y="1200911"/>
              <a:ext cx="7108190" cy="672465"/>
            </a:xfrm>
            <a:custGeom>
              <a:avLst/>
              <a:gdLst/>
              <a:ahLst/>
              <a:cxnLst/>
              <a:rect l="l" t="t" r="r" b="b"/>
              <a:pathLst>
                <a:path w="7108190" h="672464">
                  <a:moveTo>
                    <a:pt x="6995922" y="0"/>
                  </a:moveTo>
                  <a:lnTo>
                    <a:pt x="112014" y="0"/>
                  </a:lnTo>
                  <a:lnTo>
                    <a:pt x="68413" y="8802"/>
                  </a:lnTo>
                  <a:lnTo>
                    <a:pt x="32808" y="32808"/>
                  </a:lnTo>
                  <a:lnTo>
                    <a:pt x="8802" y="68413"/>
                  </a:lnTo>
                  <a:lnTo>
                    <a:pt x="0" y="112013"/>
                  </a:lnTo>
                  <a:lnTo>
                    <a:pt x="0" y="560069"/>
                  </a:lnTo>
                  <a:lnTo>
                    <a:pt x="8802" y="603670"/>
                  </a:lnTo>
                  <a:lnTo>
                    <a:pt x="32808" y="639275"/>
                  </a:lnTo>
                  <a:lnTo>
                    <a:pt x="68413" y="663281"/>
                  </a:lnTo>
                  <a:lnTo>
                    <a:pt x="112014" y="672083"/>
                  </a:lnTo>
                  <a:lnTo>
                    <a:pt x="6995922" y="672083"/>
                  </a:lnTo>
                  <a:lnTo>
                    <a:pt x="7039522" y="663281"/>
                  </a:lnTo>
                  <a:lnTo>
                    <a:pt x="7075127" y="639275"/>
                  </a:lnTo>
                  <a:lnTo>
                    <a:pt x="7099133" y="603670"/>
                  </a:lnTo>
                  <a:lnTo>
                    <a:pt x="7107935" y="560069"/>
                  </a:lnTo>
                  <a:lnTo>
                    <a:pt x="7107935" y="112013"/>
                  </a:lnTo>
                  <a:lnTo>
                    <a:pt x="7099133" y="68413"/>
                  </a:lnTo>
                  <a:lnTo>
                    <a:pt x="7075127" y="32808"/>
                  </a:lnTo>
                  <a:lnTo>
                    <a:pt x="7039522" y="8802"/>
                  </a:lnTo>
                  <a:lnTo>
                    <a:pt x="699592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4478566" y="1389456"/>
            <a:ext cx="3235325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rgbClr val="10243E"/>
                </a:solidFill>
                <a:latin typeface="Calibri"/>
                <a:cs typeface="Calibri"/>
              </a:rPr>
              <a:t>Objects</a:t>
            </a:r>
            <a:r>
              <a:rPr sz="1600" spc="-15" dirty="0">
                <a:solidFill>
                  <a:srgbClr val="10243E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10243E"/>
                </a:solidFill>
                <a:latin typeface="Calibri"/>
                <a:cs typeface="Calibri"/>
              </a:rPr>
              <a:t>are</a:t>
            </a:r>
            <a:r>
              <a:rPr sz="1600" spc="-5" dirty="0">
                <a:solidFill>
                  <a:srgbClr val="10243E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10243E"/>
                </a:solidFill>
                <a:latin typeface="Calibri"/>
                <a:cs typeface="Calibri"/>
              </a:rPr>
              <a:t>specific</a:t>
            </a:r>
            <a:r>
              <a:rPr sz="1600" spc="-25" dirty="0">
                <a:solidFill>
                  <a:srgbClr val="10243E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10243E"/>
                </a:solidFill>
                <a:latin typeface="Calibri"/>
                <a:cs typeface="Calibri"/>
              </a:rPr>
              <a:t>instances</a:t>
            </a:r>
            <a:r>
              <a:rPr sz="1600" spc="-20" dirty="0">
                <a:solidFill>
                  <a:srgbClr val="10243E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10243E"/>
                </a:solidFill>
                <a:latin typeface="Calibri"/>
                <a:cs typeface="Calibri"/>
              </a:rPr>
              <a:t>of</a:t>
            </a:r>
            <a:r>
              <a:rPr sz="1600" spc="-5" dirty="0">
                <a:solidFill>
                  <a:srgbClr val="10243E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10243E"/>
                </a:solidFill>
                <a:latin typeface="Calibri"/>
                <a:cs typeface="Calibri"/>
              </a:rPr>
              <a:t>a</a:t>
            </a:r>
            <a:r>
              <a:rPr sz="1600" spc="-20" dirty="0">
                <a:solidFill>
                  <a:srgbClr val="10243E"/>
                </a:solidFill>
                <a:latin typeface="Calibri"/>
                <a:cs typeface="Calibri"/>
              </a:rPr>
              <a:t> class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281430" y="2971800"/>
            <a:ext cx="1995170" cy="1995170"/>
            <a:chOff x="853439" y="3387090"/>
            <a:chExt cx="1995170" cy="1995170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53439" y="3387090"/>
              <a:ext cx="1994916" cy="1994916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47749" y="3581400"/>
              <a:ext cx="1408176" cy="1408176"/>
            </a:xfrm>
            <a:prstGeom prst="rect">
              <a:avLst/>
            </a:prstGeom>
          </p:spPr>
        </p:pic>
      </p:grpSp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140702" y="3102864"/>
            <a:ext cx="1142238" cy="1142238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482328" y="3146298"/>
            <a:ext cx="1153668" cy="1152906"/>
          </a:xfrm>
          <a:prstGeom prst="rect">
            <a:avLst/>
          </a:prstGeom>
        </p:spPr>
      </p:pic>
      <p:grpSp>
        <p:nvGrpSpPr>
          <p:cNvPr id="12" name="object 12"/>
          <p:cNvGrpSpPr/>
          <p:nvPr/>
        </p:nvGrpSpPr>
        <p:grpSpPr>
          <a:xfrm>
            <a:off x="2895600" y="3962400"/>
            <a:ext cx="838835" cy="76200"/>
            <a:chOff x="2999613" y="4261484"/>
            <a:chExt cx="838835" cy="76200"/>
          </a:xfrm>
        </p:grpSpPr>
        <p:sp>
          <p:nvSpPr>
            <p:cNvPr id="13" name="object 13"/>
            <p:cNvSpPr/>
            <p:nvPr/>
          </p:nvSpPr>
          <p:spPr>
            <a:xfrm>
              <a:off x="2999613" y="4299584"/>
              <a:ext cx="775335" cy="0"/>
            </a:xfrm>
            <a:custGeom>
              <a:avLst/>
              <a:gdLst/>
              <a:ahLst/>
              <a:cxnLst/>
              <a:rect l="l" t="t" r="r" b="b"/>
              <a:pathLst>
                <a:path w="775335">
                  <a:moveTo>
                    <a:pt x="0" y="0"/>
                  </a:moveTo>
                  <a:lnTo>
                    <a:pt x="774979" y="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761892" y="4261484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0"/>
                  </a:moveTo>
                  <a:lnTo>
                    <a:pt x="0" y="76200"/>
                  </a:lnTo>
                  <a:lnTo>
                    <a:pt x="76200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5" name="object 15"/>
          <p:cNvGrpSpPr/>
          <p:nvPr/>
        </p:nvGrpSpPr>
        <p:grpSpPr>
          <a:xfrm>
            <a:off x="4604003" y="2938272"/>
            <a:ext cx="1729739" cy="2227580"/>
            <a:chOff x="4604003" y="2938272"/>
            <a:chExt cx="1729739" cy="2227580"/>
          </a:xfrm>
        </p:grpSpPr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636007" y="2938272"/>
              <a:ext cx="1697736" cy="1697735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830317" y="3132582"/>
              <a:ext cx="1110996" cy="1110996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604003" y="4469891"/>
              <a:ext cx="1563624" cy="695706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4682489" y="4539996"/>
              <a:ext cx="1407160" cy="555625"/>
            </a:xfrm>
            <a:custGeom>
              <a:avLst/>
              <a:gdLst/>
              <a:ahLst/>
              <a:cxnLst/>
              <a:rect l="l" t="t" r="r" b="b"/>
              <a:pathLst>
                <a:path w="1407160" h="555625">
                  <a:moveTo>
                    <a:pt x="1314069" y="0"/>
                  </a:moveTo>
                  <a:lnTo>
                    <a:pt x="92583" y="0"/>
                  </a:lnTo>
                  <a:lnTo>
                    <a:pt x="56546" y="7275"/>
                  </a:lnTo>
                  <a:lnTo>
                    <a:pt x="27117" y="27117"/>
                  </a:lnTo>
                  <a:lnTo>
                    <a:pt x="7275" y="56546"/>
                  </a:lnTo>
                  <a:lnTo>
                    <a:pt x="0" y="92582"/>
                  </a:lnTo>
                  <a:lnTo>
                    <a:pt x="0" y="462914"/>
                  </a:lnTo>
                  <a:lnTo>
                    <a:pt x="7275" y="498951"/>
                  </a:lnTo>
                  <a:lnTo>
                    <a:pt x="27117" y="528380"/>
                  </a:lnTo>
                  <a:lnTo>
                    <a:pt x="56546" y="548222"/>
                  </a:lnTo>
                  <a:lnTo>
                    <a:pt x="92583" y="555497"/>
                  </a:lnTo>
                  <a:lnTo>
                    <a:pt x="1314069" y="555497"/>
                  </a:lnTo>
                  <a:lnTo>
                    <a:pt x="1350105" y="548222"/>
                  </a:lnTo>
                  <a:lnTo>
                    <a:pt x="1379534" y="528380"/>
                  </a:lnTo>
                  <a:lnTo>
                    <a:pt x="1399376" y="498951"/>
                  </a:lnTo>
                  <a:lnTo>
                    <a:pt x="1406652" y="462914"/>
                  </a:lnTo>
                  <a:lnTo>
                    <a:pt x="1406652" y="92582"/>
                  </a:lnTo>
                  <a:lnTo>
                    <a:pt x="1399376" y="56546"/>
                  </a:lnTo>
                  <a:lnTo>
                    <a:pt x="1379534" y="27117"/>
                  </a:lnTo>
                  <a:lnTo>
                    <a:pt x="1350105" y="7275"/>
                  </a:lnTo>
                  <a:lnTo>
                    <a:pt x="131406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5133454" y="4670285"/>
            <a:ext cx="503555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0" dirty="0">
                <a:solidFill>
                  <a:srgbClr val="10243E"/>
                </a:solidFill>
                <a:latin typeface="Calibri"/>
                <a:cs typeface="Calibri"/>
              </a:rPr>
              <a:t>Apple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9277350" y="4469891"/>
            <a:ext cx="1564005" cy="695960"/>
            <a:chOff x="9277350" y="4469891"/>
            <a:chExt cx="1564005" cy="695960"/>
          </a:xfrm>
        </p:grpSpPr>
        <p:pic>
          <p:nvPicPr>
            <p:cNvPr id="22" name="object 2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277350" y="4469891"/>
              <a:ext cx="1563624" cy="695706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9355835" y="4539995"/>
              <a:ext cx="1407160" cy="555625"/>
            </a:xfrm>
            <a:custGeom>
              <a:avLst/>
              <a:gdLst/>
              <a:ahLst/>
              <a:cxnLst/>
              <a:rect l="l" t="t" r="r" b="b"/>
              <a:pathLst>
                <a:path w="1407159" h="555625">
                  <a:moveTo>
                    <a:pt x="1314069" y="0"/>
                  </a:moveTo>
                  <a:lnTo>
                    <a:pt x="92583" y="0"/>
                  </a:lnTo>
                  <a:lnTo>
                    <a:pt x="56546" y="7275"/>
                  </a:lnTo>
                  <a:lnTo>
                    <a:pt x="27117" y="27117"/>
                  </a:lnTo>
                  <a:lnTo>
                    <a:pt x="7275" y="56546"/>
                  </a:lnTo>
                  <a:lnTo>
                    <a:pt x="0" y="92582"/>
                  </a:lnTo>
                  <a:lnTo>
                    <a:pt x="0" y="462914"/>
                  </a:lnTo>
                  <a:lnTo>
                    <a:pt x="7275" y="498951"/>
                  </a:lnTo>
                  <a:lnTo>
                    <a:pt x="27117" y="528380"/>
                  </a:lnTo>
                  <a:lnTo>
                    <a:pt x="56546" y="548222"/>
                  </a:lnTo>
                  <a:lnTo>
                    <a:pt x="92583" y="555497"/>
                  </a:lnTo>
                  <a:lnTo>
                    <a:pt x="1314069" y="555497"/>
                  </a:lnTo>
                  <a:lnTo>
                    <a:pt x="1350105" y="548222"/>
                  </a:lnTo>
                  <a:lnTo>
                    <a:pt x="1379534" y="528380"/>
                  </a:lnTo>
                  <a:lnTo>
                    <a:pt x="1399376" y="498951"/>
                  </a:lnTo>
                  <a:lnTo>
                    <a:pt x="1406652" y="462914"/>
                  </a:lnTo>
                  <a:lnTo>
                    <a:pt x="1406652" y="92582"/>
                  </a:lnTo>
                  <a:lnTo>
                    <a:pt x="1399376" y="56546"/>
                  </a:lnTo>
                  <a:lnTo>
                    <a:pt x="1379534" y="27117"/>
                  </a:lnTo>
                  <a:lnTo>
                    <a:pt x="1350105" y="7275"/>
                  </a:lnTo>
                  <a:lnTo>
                    <a:pt x="131406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9674948" y="4670285"/>
            <a:ext cx="767715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0" dirty="0">
                <a:solidFill>
                  <a:srgbClr val="10243E"/>
                </a:solidFill>
                <a:latin typeface="Calibri"/>
                <a:cs typeface="Calibri"/>
              </a:rPr>
              <a:t>Samsung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6930390" y="4469891"/>
            <a:ext cx="1564005" cy="695960"/>
            <a:chOff x="6930390" y="4469891"/>
            <a:chExt cx="1564005" cy="695960"/>
          </a:xfrm>
        </p:grpSpPr>
        <p:pic>
          <p:nvPicPr>
            <p:cNvPr id="26" name="object 2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930390" y="4469891"/>
              <a:ext cx="1563624" cy="695706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7008876" y="4539995"/>
              <a:ext cx="1407160" cy="555625"/>
            </a:xfrm>
            <a:custGeom>
              <a:avLst/>
              <a:gdLst/>
              <a:ahLst/>
              <a:cxnLst/>
              <a:rect l="l" t="t" r="r" b="b"/>
              <a:pathLst>
                <a:path w="1407159" h="555625">
                  <a:moveTo>
                    <a:pt x="1314069" y="0"/>
                  </a:moveTo>
                  <a:lnTo>
                    <a:pt x="92583" y="0"/>
                  </a:lnTo>
                  <a:lnTo>
                    <a:pt x="56546" y="7275"/>
                  </a:lnTo>
                  <a:lnTo>
                    <a:pt x="27117" y="27117"/>
                  </a:lnTo>
                  <a:lnTo>
                    <a:pt x="7275" y="56546"/>
                  </a:lnTo>
                  <a:lnTo>
                    <a:pt x="0" y="92582"/>
                  </a:lnTo>
                  <a:lnTo>
                    <a:pt x="0" y="462914"/>
                  </a:lnTo>
                  <a:lnTo>
                    <a:pt x="7275" y="498951"/>
                  </a:lnTo>
                  <a:lnTo>
                    <a:pt x="27117" y="528380"/>
                  </a:lnTo>
                  <a:lnTo>
                    <a:pt x="56546" y="548222"/>
                  </a:lnTo>
                  <a:lnTo>
                    <a:pt x="92583" y="555497"/>
                  </a:lnTo>
                  <a:lnTo>
                    <a:pt x="1314069" y="555497"/>
                  </a:lnTo>
                  <a:lnTo>
                    <a:pt x="1350105" y="548222"/>
                  </a:lnTo>
                  <a:lnTo>
                    <a:pt x="1379534" y="528380"/>
                  </a:lnTo>
                  <a:lnTo>
                    <a:pt x="1399376" y="498951"/>
                  </a:lnTo>
                  <a:lnTo>
                    <a:pt x="1406652" y="462914"/>
                  </a:lnTo>
                  <a:lnTo>
                    <a:pt x="1406652" y="92582"/>
                  </a:lnTo>
                  <a:lnTo>
                    <a:pt x="1399376" y="56546"/>
                  </a:lnTo>
                  <a:lnTo>
                    <a:pt x="1379534" y="27117"/>
                  </a:lnTo>
                  <a:lnTo>
                    <a:pt x="1350105" y="7275"/>
                  </a:lnTo>
                  <a:lnTo>
                    <a:pt x="131406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7309586" y="4670285"/>
            <a:ext cx="803910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0" dirty="0">
                <a:solidFill>
                  <a:srgbClr val="10243E"/>
                </a:solidFill>
                <a:latin typeface="Calibri"/>
                <a:cs typeface="Calibri"/>
              </a:rPr>
              <a:t>Motorola</a:t>
            </a:r>
            <a:endParaRPr sz="1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53578" y="221029"/>
            <a:ext cx="8962022" cy="659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Objects</a:t>
            </a:r>
            <a:r>
              <a:rPr spc="-20" dirty="0"/>
              <a:t> </a:t>
            </a:r>
            <a:r>
              <a:rPr dirty="0"/>
              <a:t>in</a:t>
            </a:r>
            <a:r>
              <a:rPr spc="-20" dirty="0"/>
              <a:t> </a:t>
            </a:r>
            <a:r>
              <a:rPr spc="-10" dirty="0"/>
              <a:t>Python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82362" y="1953767"/>
            <a:ext cx="1142238" cy="1142238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914132" y="1996439"/>
            <a:ext cx="1153668" cy="1153667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2842261" y="1788439"/>
            <a:ext cx="1729739" cy="2227580"/>
            <a:chOff x="946403" y="1788439"/>
            <a:chExt cx="1729739" cy="2227580"/>
          </a:xfrm>
        </p:grpSpPr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78420" y="1788439"/>
              <a:ext cx="1697723" cy="169845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72717" y="1982724"/>
              <a:ext cx="1110995" cy="111175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46403" y="3320796"/>
              <a:ext cx="1563623" cy="694943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024889" y="3390900"/>
              <a:ext cx="1407160" cy="554990"/>
            </a:xfrm>
            <a:custGeom>
              <a:avLst/>
              <a:gdLst/>
              <a:ahLst/>
              <a:cxnLst/>
              <a:rect l="l" t="t" r="r" b="b"/>
              <a:pathLst>
                <a:path w="1407160" h="554989">
                  <a:moveTo>
                    <a:pt x="1314196" y="0"/>
                  </a:moveTo>
                  <a:lnTo>
                    <a:pt x="92456" y="0"/>
                  </a:lnTo>
                  <a:lnTo>
                    <a:pt x="56465" y="7264"/>
                  </a:lnTo>
                  <a:lnTo>
                    <a:pt x="27077" y="27077"/>
                  </a:lnTo>
                  <a:lnTo>
                    <a:pt x="7264" y="56465"/>
                  </a:lnTo>
                  <a:lnTo>
                    <a:pt x="0" y="92455"/>
                  </a:lnTo>
                  <a:lnTo>
                    <a:pt x="0" y="462279"/>
                  </a:lnTo>
                  <a:lnTo>
                    <a:pt x="7264" y="498264"/>
                  </a:lnTo>
                  <a:lnTo>
                    <a:pt x="27077" y="527653"/>
                  </a:lnTo>
                  <a:lnTo>
                    <a:pt x="56465" y="547469"/>
                  </a:lnTo>
                  <a:lnTo>
                    <a:pt x="92456" y="554735"/>
                  </a:lnTo>
                  <a:lnTo>
                    <a:pt x="1314196" y="554735"/>
                  </a:lnTo>
                  <a:lnTo>
                    <a:pt x="1350186" y="547469"/>
                  </a:lnTo>
                  <a:lnTo>
                    <a:pt x="1379574" y="527653"/>
                  </a:lnTo>
                  <a:lnTo>
                    <a:pt x="1399387" y="498264"/>
                  </a:lnTo>
                  <a:lnTo>
                    <a:pt x="1406652" y="462279"/>
                  </a:lnTo>
                  <a:lnTo>
                    <a:pt x="1406652" y="92455"/>
                  </a:lnTo>
                  <a:lnTo>
                    <a:pt x="1399387" y="56465"/>
                  </a:lnTo>
                  <a:lnTo>
                    <a:pt x="1379574" y="27077"/>
                  </a:lnTo>
                  <a:lnTo>
                    <a:pt x="1350186" y="7264"/>
                  </a:lnTo>
                  <a:lnTo>
                    <a:pt x="131419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3382645" y="3520757"/>
            <a:ext cx="503555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0" dirty="0">
                <a:solidFill>
                  <a:srgbClr val="10243E"/>
                </a:solidFill>
                <a:latin typeface="Calibri"/>
                <a:cs typeface="Calibri"/>
              </a:rPr>
              <a:t>Apple</a:t>
            </a:r>
            <a:endParaRPr sz="1600" dirty="0">
              <a:latin typeface="Calibri"/>
              <a:cs typeface="Calibri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7732395" y="3320796"/>
            <a:ext cx="1564005" cy="695325"/>
            <a:chOff x="5619750" y="3320796"/>
            <a:chExt cx="1564005" cy="695325"/>
          </a:xfrm>
        </p:grpSpPr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619750" y="3320796"/>
              <a:ext cx="1563624" cy="694943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5698235" y="3390900"/>
              <a:ext cx="1407160" cy="554990"/>
            </a:xfrm>
            <a:custGeom>
              <a:avLst/>
              <a:gdLst/>
              <a:ahLst/>
              <a:cxnLst/>
              <a:rect l="l" t="t" r="r" b="b"/>
              <a:pathLst>
                <a:path w="1407159" h="554989">
                  <a:moveTo>
                    <a:pt x="1314196" y="0"/>
                  </a:moveTo>
                  <a:lnTo>
                    <a:pt x="92456" y="0"/>
                  </a:lnTo>
                  <a:lnTo>
                    <a:pt x="56465" y="7264"/>
                  </a:lnTo>
                  <a:lnTo>
                    <a:pt x="27077" y="27077"/>
                  </a:lnTo>
                  <a:lnTo>
                    <a:pt x="7264" y="56465"/>
                  </a:lnTo>
                  <a:lnTo>
                    <a:pt x="0" y="92455"/>
                  </a:lnTo>
                  <a:lnTo>
                    <a:pt x="0" y="462279"/>
                  </a:lnTo>
                  <a:lnTo>
                    <a:pt x="7264" y="498264"/>
                  </a:lnTo>
                  <a:lnTo>
                    <a:pt x="27077" y="527653"/>
                  </a:lnTo>
                  <a:lnTo>
                    <a:pt x="56465" y="547469"/>
                  </a:lnTo>
                  <a:lnTo>
                    <a:pt x="92456" y="554735"/>
                  </a:lnTo>
                  <a:lnTo>
                    <a:pt x="1314196" y="554735"/>
                  </a:lnTo>
                  <a:lnTo>
                    <a:pt x="1350186" y="547469"/>
                  </a:lnTo>
                  <a:lnTo>
                    <a:pt x="1379574" y="527653"/>
                  </a:lnTo>
                  <a:lnTo>
                    <a:pt x="1399387" y="498264"/>
                  </a:lnTo>
                  <a:lnTo>
                    <a:pt x="1406652" y="462279"/>
                  </a:lnTo>
                  <a:lnTo>
                    <a:pt x="1406652" y="92455"/>
                  </a:lnTo>
                  <a:lnTo>
                    <a:pt x="1399387" y="56465"/>
                  </a:lnTo>
                  <a:lnTo>
                    <a:pt x="1379574" y="27077"/>
                  </a:lnTo>
                  <a:lnTo>
                    <a:pt x="1350186" y="7264"/>
                  </a:lnTo>
                  <a:lnTo>
                    <a:pt x="131419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8071485" y="3520757"/>
            <a:ext cx="767715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0" dirty="0">
                <a:solidFill>
                  <a:srgbClr val="10243E"/>
                </a:solidFill>
                <a:latin typeface="Calibri"/>
                <a:cs typeface="Calibri"/>
              </a:rPr>
              <a:t>Samsung</a:t>
            </a:r>
            <a:endParaRPr sz="1600" dirty="0">
              <a:latin typeface="Calibri"/>
              <a:cs typeface="Calibri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5029200" y="3320796"/>
            <a:ext cx="1564005" cy="695325"/>
            <a:chOff x="3272790" y="3320796"/>
            <a:chExt cx="1564005" cy="695325"/>
          </a:xfrm>
        </p:grpSpPr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272790" y="3320796"/>
              <a:ext cx="1563624" cy="694943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3351276" y="3390900"/>
              <a:ext cx="1407160" cy="554990"/>
            </a:xfrm>
            <a:custGeom>
              <a:avLst/>
              <a:gdLst/>
              <a:ahLst/>
              <a:cxnLst/>
              <a:rect l="l" t="t" r="r" b="b"/>
              <a:pathLst>
                <a:path w="1407160" h="554989">
                  <a:moveTo>
                    <a:pt x="1314196" y="0"/>
                  </a:moveTo>
                  <a:lnTo>
                    <a:pt x="92456" y="0"/>
                  </a:lnTo>
                  <a:lnTo>
                    <a:pt x="56465" y="7264"/>
                  </a:lnTo>
                  <a:lnTo>
                    <a:pt x="27077" y="27077"/>
                  </a:lnTo>
                  <a:lnTo>
                    <a:pt x="7264" y="56465"/>
                  </a:lnTo>
                  <a:lnTo>
                    <a:pt x="0" y="92455"/>
                  </a:lnTo>
                  <a:lnTo>
                    <a:pt x="0" y="462279"/>
                  </a:lnTo>
                  <a:lnTo>
                    <a:pt x="7264" y="498264"/>
                  </a:lnTo>
                  <a:lnTo>
                    <a:pt x="27077" y="527653"/>
                  </a:lnTo>
                  <a:lnTo>
                    <a:pt x="56465" y="547469"/>
                  </a:lnTo>
                  <a:lnTo>
                    <a:pt x="92456" y="554735"/>
                  </a:lnTo>
                  <a:lnTo>
                    <a:pt x="1314196" y="554735"/>
                  </a:lnTo>
                  <a:lnTo>
                    <a:pt x="1350186" y="547469"/>
                  </a:lnTo>
                  <a:lnTo>
                    <a:pt x="1379574" y="527653"/>
                  </a:lnTo>
                  <a:lnTo>
                    <a:pt x="1399387" y="498264"/>
                  </a:lnTo>
                  <a:lnTo>
                    <a:pt x="1406652" y="462279"/>
                  </a:lnTo>
                  <a:lnTo>
                    <a:pt x="1406652" y="92455"/>
                  </a:lnTo>
                  <a:lnTo>
                    <a:pt x="1399387" y="56465"/>
                  </a:lnTo>
                  <a:lnTo>
                    <a:pt x="1379574" y="27077"/>
                  </a:lnTo>
                  <a:lnTo>
                    <a:pt x="1350186" y="7264"/>
                  </a:lnTo>
                  <a:lnTo>
                    <a:pt x="131419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5368290" y="3520757"/>
            <a:ext cx="803910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0" dirty="0">
                <a:solidFill>
                  <a:srgbClr val="10243E"/>
                </a:solidFill>
                <a:latin typeface="Calibri"/>
                <a:cs typeface="Calibri"/>
              </a:rPr>
              <a:t>Motorola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2494916" y="4206621"/>
            <a:ext cx="6649084" cy="0"/>
          </a:xfrm>
          <a:custGeom>
            <a:avLst/>
            <a:gdLst/>
            <a:ahLst/>
            <a:cxnLst/>
            <a:rect l="l" t="t" r="r" b="b"/>
            <a:pathLst>
              <a:path w="6649084">
                <a:moveTo>
                  <a:pt x="0" y="0"/>
                </a:moveTo>
                <a:lnTo>
                  <a:pt x="6648996" y="0"/>
                </a:lnTo>
              </a:path>
            </a:pathLst>
          </a:custGeom>
          <a:ln w="9906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0" name="object 20"/>
          <p:cNvGrpSpPr/>
          <p:nvPr/>
        </p:nvGrpSpPr>
        <p:grpSpPr>
          <a:xfrm>
            <a:off x="2828925" y="4594859"/>
            <a:ext cx="1590675" cy="721995"/>
            <a:chOff x="933450" y="4594859"/>
            <a:chExt cx="1590675" cy="721995"/>
          </a:xfrm>
        </p:grpSpPr>
        <p:pic>
          <p:nvPicPr>
            <p:cNvPr id="21" name="object 2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33450" y="4594859"/>
              <a:ext cx="1590294" cy="721613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1025271" y="4678298"/>
              <a:ext cx="1407160" cy="554990"/>
            </a:xfrm>
            <a:custGeom>
              <a:avLst/>
              <a:gdLst/>
              <a:ahLst/>
              <a:cxnLst/>
              <a:rect l="l" t="t" r="r" b="b"/>
              <a:pathLst>
                <a:path w="1407160" h="554989">
                  <a:moveTo>
                    <a:pt x="1314196" y="0"/>
                  </a:moveTo>
                  <a:lnTo>
                    <a:pt x="92456" y="0"/>
                  </a:lnTo>
                  <a:lnTo>
                    <a:pt x="56465" y="7264"/>
                  </a:lnTo>
                  <a:lnTo>
                    <a:pt x="27077" y="27077"/>
                  </a:lnTo>
                  <a:lnTo>
                    <a:pt x="7264" y="56465"/>
                  </a:lnTo>
                  <a:lnTo>
                    <a:pt x="0" y="92456"/>
                  </a:lnTo>
                  <a:lnTo>
                    <a:pt x="0" y="462280"/>
                  </a:lnTo>
                  <a:lnTo>
                    <a:pt x="7264" y="498264"/>
                  </a:lnTo>
                  <a:lnTo>
                    <a:pt x="27077" y="527653"/>
                  </a:lnTo>
                  <a:lnTo>
                    <a:pt x="56465" y="547469"/>
                  </a:lnTo>
                  <a:lnTo>
                    <a:pt x="92456" y="554736"/>
                  </a:lnTo>
                  <a:lnTo>
                    <a:pt x="1314196" y="554736"/>
                  </a:lnTo>
                  <a:lnTo>
                    <a:pt x="1350186" y="547469"/>
                  </a:lnTo>
                  <a:lnTo>
                    <a:pt x="1379574" y="527653"/>
                  </a:lnTo>
                  <a:lnTo>
                    <a:pt x="1399387" y="498264"/>
                  </a:lnTo>
                  <a:lnTo>
                    <a:pt x="1406652" y="462280"/>
                  </a:lnTo>
                  <a:lnTo>
                    <a:pt x="1406652" y="92456"/>
                  </a:lnTo>
                  <a:lnTo>
                    <a:pt x="1399387" y="56465"/>
                  </a:lnTo>
                  <a:lnTo>
                    <a:pt x="1379574" y="27077"/>
                  </a:lnTo>
                  <a:lnTo>
                    <a:pt x="1350186" y="7264"/>
                  </a:lnTo>
                  <a:lnTo>
                    <a:pt x="1314196" y="0"/>
                  </a:lnTo>
                  <a:close/>
                </a:path>
              </a:pathLst>
            </a:custGeom>
            <a:solidFill>
              <a:srgbClr val="77923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025271" y="4678298"/>
              <a:ext cx="1407160" cy="554990"/>
            </a:xfrm>
            <a:custGeom>
              <a:avLst/>
              <a:gdLst/>
              <a:ahLst/>
              <a:cxnLst/>
              <a:rect l="l" t="t" r="r" b="b"/>
              <a:pathLst>
                <a:path w="1407160" h="554989">
                  <a:moveTo>
                    <a:pt x="0" y="92456"/>
                  </a:moveTo>
                  <a:lnTo>
                    <a:pt x="7264" y="56465"/>
                  </a:lnTo>
                  <a:lnTo>
                    <a:pt x="27077" y="27077"/>
                  </a:lnTo>
                  <a:lnTo>
                    <a:pt x="56465" y="7264"/>
                  </a:lnTo>
                  <a:lnTo>
                    <a:pt x="92456" y="0"/>
                  </a:lnTo>
                  <a:lnTo>
                    <a:pt x="1314196" y="0"/>
                  </a:lnTo>
                  <a:lnTo>
                    <a:pt x="1350186" y="7264"/>
                  </a:lnTo>
                  <a:lnTo>
                    <a:pt x="1379574" y="27077"/>
                  </a:lnTo>
                  <a:lnTo>
                    <a:pt x="1399387" y="56465"/>
                  </a:lnTo>
                  <a:lnTo>
                    <a:pt x="1406652" y="92456"/>
                  </a:lnTo>
                  <a:lnTo>
                    <a:pt x="1406652" y="462280"/>
                  </a:lnTo>
                  <a:lnTo>
                    <a:pt x="1399387" y="498264"/>
                  </a:lnTo>
                  <a:lnTo>
                    <a:pt x="1379574" y="527653"/>
                  </a:lnTo>
                  <a:lnTo>
                    <a:pt x="1350186" y="547469"/>
                  </a:lnTo>
                  <a:lnTo>
                    <a:pt x="1314196" y="554736"/>
                  </a:lnTo>
                  <a:lnTo>
                    <a:pt x="92456" y="554736"/>
                  </a:lnTo>
                  <a:lnTo>
                    <a:pt x="56465" y="547469"/>
                  </a:lnTo>
                  <a:lnTo>
                    <a:pt x="27077" y="527653"/>
                  </a:lnTo>
                  <a:lnTo>
                    <a:pt x="7264" y="498264"/>
                  </a:lnTo>
                  <a:lnTo>
                    <a:pt x="0" y="462280"/>
                  </a:lnTo>
                  <a:lnTo>
                    <a:pt x="0" y="92456"/>
                  </a:lnTo>
                  <a:close/>
                </a:path>
              </a:pathLst>
            </a:custGeom>
            <a:ln w="25146">
              <a:solidFill>
                <a:srgbClr val="4F612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3364230" y="4807788"/>
            <a:ext cx="521970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rgbClr val="10243E"/>
                </a:solidFill>
                <a:latin typeface="Calibri"/>
                <a:cs typeface="Calibri"/>
              </a:rPr>
              <a:t>a</a:t>
            </a:r>
            <a:r>
              <a:rPr sz="1600" spc="-5" dirty="0">
                <a:solidFill>
                  <a:srgbClr val="10243E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10243E"/>
                </a:solidFill>
                <a:latin typeface="Calibri"/>
                <a:cs typeface="Calibri"/>
              </a:rPr>
              <a:t>=</a:t>
            </a:r>
            <a:r>
              <a:rPr sz="1600" spc="-5" dirty="0">
                <a:solidFill>
                  <a:srgbClr val="10243E"/>
                </a:solidFill>
                <a:latin typeface="Calibri"/>
                <a:cs typeface="Calibri"/>
              </a:rPr>
              <a:t> </a:t>
            </a:r>
            <a:r>
              <a:rPr sz="1600" spc="-35" dirty="0">
                <a:solidFill>
                  <a:srgbClr val="10243E"/>
                </a:solidFill>
                <a:latin typeface="Calibri"/>
                <a:cs typeface="Calibri"/>
              </a:rPr>
              <a:t>10</a:t>
            </a:r>
            <a:endParaRPr sz="1600" dirty="0">
              <a:latin typeface="Calibri"/>
              <a:cs typeface="Calibri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5029200" y="4594859"/>
            <a:ext cx="1590675" cy="721995"/>
            <a:chOff x="3259835" y="4594859"/>
            <a:chExt cx="1590675" cy="721995"/>
          </a:xfrm>
        </p:grpSpPr>
        <p:pic>
          <p:nvPicPr>
            <p:cNvPr id="26" name="object 2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259835" y="4594859"/>
              <a:ext cx="1590293" cy="721613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3351656" y="4678298"/>
              <a:ext cx="1407160" cy="554990"/>
            </a:xfrm>
            <a:custGeom>
              <a:avLst/>
              <a:gdLst/>
              <a:ahLst/>
              <a:cxnLst/>
              <a:rect l="l" t="t" r="r" b="b"/>
              <a:pathLst>
                <a:path w="1407160" h="554989">
                  <a:moveTo>
                    <a:pt x="1314196" y="0"/>
                  </a:moveTo>
                  <a:lnTo>
                    <a:pt x="92456" y="0"/>
                  </a:lnTo>
                  <a:lnTo>
                    <a:pt x="56465" y="7264"/>
                  </a:lnTo>
                  <a:lnTo>
                    <a:pt x="27077" y="27077"/>
                  </a:lnTo>
                  <a:lnTo>
                    <a:pt x="7264" y="56465"/>
                  </a:lnTo>
                  <a:lnTo>
                    <a:pt x="0" y="92456"/>
                  </a:lnTo>
                  <a:lnTo>
                    <a:pt x="0" y="462280"/>
                  </a:lnTo>
                  <a:lnTo>
                    <a:pt x="7264" y="498264"/>
                  </a:lnTo>
                  <a:lnTo>
                    <a:pt x="27077" y="527653"/>
                  </a:lnTo>
                  <a:lnTo>
                    <a:pt x="56465" y="547469"/>
                  </a:lnTo>
                  <a:lnTo>
                    <a:pt x="92456" y="554736"/>
                  </a:lnTo>
                  <a:lnTo>
                    <a:pt x="1314196" y="554736"/>
                  </a:lnTo>
                  <a:lnTo>
                    <a:pt x="1350186" y="547469"/>
                  </a:lnTo>
                  <a:lnTo>
                    <a:pt x="1379574" y="527653"/>
                  </a:lnTo>
                  <a:lnTo>
                    <a:pt x="1399387" y="498264"/>
                  </a:lnTo>
                  <a:lnTo>
                    <a:pt x="1406652" y="462280"/>
                  </a:lnTo>
                  <a:lnTo>
                    <a:pt x="1406652" y="92456"/>
                  </a:lnTo>
                  <a:lnTo>
                    <a:pt x="1399387" y="56465"/>
                  </a:lnTo>
                  <a:lnTo>
                    <a:pt x="1379574" y="27077"/>
                  </a:lnTo>
                  <a:lnTo>
                    <a:pt x="1350186" y="7264"/>
                  </a:lnTo>
                  <a:lnTo>
                    <a:pt x="1314196" y="0"/>
                  </a:lnTo>
                  <a:close/>
                </a:path>
              </a:pathLst>
            </a:custGeom>
            <a:solidFill>
              <a:srgbClr val="77923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3351656" y="4678298"/>
              <a:ext cx="1407160" cy="554990"/>
            </a:xfrm>
            <a:custGeom>
              <a:avLst/>
              <a:gdLst/>
              <a:ahLst/>
              <a:cxnLst/>
              <a:rect l="l" t="t" r="r" b="b"/>
              <a:pathLst>
                <a:path w="1407160" h="554989">
                  <a:moveTo>
                    <a:pt x="0" y="92456"/>
                  </a:moveTo>
                  <a:lnTo>
                    <a:pt x="7264" y="56465"/>
                  </a:lnTo>
                  <a:lnTo>
                    <a:pt x="27077" y="27077"/>
                  </a:lnTo>
                  <a:lnTo>
                    <a:pt x="56465" y="7264"/>
                  </a:lnTo>
                  <a:lnTo>
                    <a:pt x="92456" y="0"/>
                  </a:lnTo>
                  <a:lnTo>
                    <a:pt x="1314196" y="0"/>
                  </a:lnTo>
                  <a:lnTo>
                    <a:pt x="1350186" y="7264"/>
                  </a:lnTo>
                  <a:lnTo>
                    <a:pt x="1379574" y="27077"/>
                  </a:lnTo>
                  <a:lnTo>
                    <a:pt x="1399387" y="56465"/>
                  </a:lnTo>
                  <a:lnTo>
                    <a:pt x="1406652" y="92456"/>
                  </a:lnTo>
                  <a:lnTo>
                    <a:pt x="1406652" y="462280"/>
                  </a:lnTo>
                  <a:lnTo>
                    <a:pt x="1399387" y="498264"/>
                  </a:lnTo>
                  <a:lnTo>
                    <a:pt x="1379574" y="527653"/>
                  </a:lnTo>
                  <a:lnTo>
                    <a:pt x="1350186" y="547469"/>
                  </a:lnTo>
                  <a:lnTo>
                    <a:pt x="1314196" y="554736"/>
                  </a:lnTo>
                  <a:lnTo>
                    <a:pt x="92456" y="554736"/>
                  </a:lnTo>
                  <a:lnTo>
                    <a:pt x="56465" y="547469"/>
                  </a:lnTo>
                  <a:lnTo>
                    <a:pt x="27077" y="527653"/>
                  </a:lnTo>
                  <a:lnTo>
                    <a:pt x="7264" y="498264"/>
                  </a:lnTo>
                  <a:lnTo>
                    <a:pt x="0" y="462280"/>
                  </a:lnTo>
                  <a:lnTo>
                    <a:pt x="0" y="92456"/>
                  </a:lnTo>
                  <a:close/>
                </a:path>
              </a:pathLst>
            </a:custGeom>
            <a:ln w="25146">
              <a:solidFill>
                <a:srgbClr val="4F612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5564505" y="4807788"/>
            <a:ext cx="531495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rgbClr val="10243E"/>
                </a:solidFill>
                <a:latin typeface="Calibri"/>
                <a:cs typeface="Calibri"/>
              </a:rPr>
              <a:t>b</a:t>
            </a:r>
            <a:r>
              <a:rPr sz="1600" spc="-5" dirty="0">
                <a:solidFill>
                  <a:srgbClr val="10243E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10243E"/>
                </a:solidFill>
                <a:latin typeface="Calibri"/>
                <a:cs typeface="Calibri"/>
              </a:rPr>
              <a:t>= </a:t>
            </a:r>
            <a:r>
              <a:rPr sz="1600" spc="-25" dirty="0">
                <a:solidFill>
                  <a:srgbClr val="10243E"/>
                </a:solidFill>
                <a:latin typeface="Calibri"/>
                <a:cs typeface="Calibri"/>
              </a:rPr>
              <a:t>20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7696200" y="4594859"/>
            <a:ext cx="1590675" cy="721995"/>
            <a:chOff x="5606796" y="4594859"/>
            <a:chExt cx="1590675" cy="721995"/>
          </a:xfrm>
        </p:grpSpPr>
        <p:pic>
          <p:nvPicPr>
            <p:cNvPr id="31" name="object 3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606796" y="4594859"/>
              <a:ext cx="1590294" cy="721613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5698617" y="4678298"/>
              <a:ext cx="1407160" cy="554990"/>
            </a:xfrm>
            <a:custGeom>
              <a:avLst/>
              <a:gdLst/>
              <a:ahLst/>
              <a:cxnLst/>
              <a:rect l="l" t="t" r="r" b="b"/>
              <a:pathLst>
                <a:path w="1407159" h="554989">
                  <a:moveTo>
                    <a:pt x="1314196" y="0"/>
                  </a:moveTo>
                  <a:lnTo>
                    <a:pt x="92456" y="0"/>
                  </a:lnTo>
                  <a:lnTo>
                    <a:pt x="56465" y="7264"/>
                  </a:lnTo>
                  <a:lnTo>
                    <a:pt x="27077" y="27077"/>
                  </a:lnTo>
                  <a:lnTo>
                    <a:pt x="7264" y="56465"/>
                  </a:lnTo>
                  <a:lnTo>
                    <a:pt x="0" y="92456"/>
                  </a:lnTo>
                  <a:lnTo>
                    <a:pt x="0" y="462280"/>
                  </a:lnTo>
                  <a:lnTo>
                    <a:pt x="7264" y="498264"/>
                  </a:lnTo>
                  <a:lnTo>
                    <a:pt x="27077" y="527653"/>
                  </a:lnTo>
                  <a:lnTo>
                    <a:pt x="56465" y="547469"/>
                  </a:lnTo>
                  <a:lnTo>
                    <a:pt x="92456" y="554736"/>
                  </a:lnTo>
                  <a:lnTo>
                    <a:pt x="1314196" y="554736"/>
                  </a:lnTo>
                  <a:lnTo>
                    <a:pt x="1350186" y="547469"/>
                  </a:lnTo>
                  <a:lnTo>
                    <a:pt x="1379574" y="527653"/>
                  </a:lnTo>
                  <a:lnTo>
                    <a:pt x="1399387" y="498264"/>
                  </a:lnTo>
                  <a:lnTo>
                    <a:pt x="1406652" y="462280"/>
                  </a:lnTo>
                  <a:lnTo>
                    <a:pt x="1406652" y="92456"/>
                  </a:lnTo>
                  <a:lnTo>
                    <a:pt x="1399387" y="56465"/>
                  </a:lnTo>
                  <a:lnTo>
                    <a:pt x="1379574" y="27077"/>
                  </a:lnTo>
                  <a:lnTo>
                    <a:pt x="1350186" y="7264"/>
                  </a:lnTo>
                  <a:lnTo>
                    <a:pt x="1314196" y="0"/>
                  </a:lnTo>
                  <a:close/>
                </a:path>
              </a:pathLst>
            </a:custGeom>
            <a:solidFill>
              <a:srgbClr val="77923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5698617" y="4678298"/>
              <a:ext cx="1407160" cy="554990"/>
            </a:xfrm>
            <a:custGeom>
              <a:avLst/>
              <a:gdLst/>
              <a:ahLst/>
              <a:cxnLst/>
              <a:rect l="l" t="t" r="r" b="b"/>
              <a:pathLst>
                <a:path w="1407159" h="554989">
                  <a:moveTo>
                    <a:pt x="0" y="92456"/>
                  </a:moveTo>
                  <a:lnTo>
                    <a:pt x="7264" y="56465"/>
                  </a:lnTo>
                  <a:lnTo>
                    <a:pt x="27077" y="27077"/>
                  </a:lnTo>
                  <a:lnTo>
                    <a:pt x="56465" y="7264"/>
                  </a:lnTo>
                  <a:lnTo>
                    <a:pt x="92456" y="0"/>
                  </a:lnTo>
                  <a:lnTo>
                    <a:pt x="1314196" y="0"/>
                  </a:lnTo>
                  <a:lnTo>
                    <a:pt x="1350186" y="7264"/>
                  </a:lnTo>
                  <a:lnTo>
                    <a:pt x="1379574" y="27077"/>
                  </a:lnTo>
                  <a:lnTo>
                    <a:pt x="1399387" y="56465"/>
                  </a:lnTo>
                  <a:lnTo>
                    <a:pt x="1406652" y="92456"/>
                  </a:lnTo>
                  <a:lnTo>
                    <a:pt x="1406652" y="462280"/>
                  </a:lnTo>
                  <a:lnTo>
                    <a:pt x="1399387" y="498264"/>
                  </a:lnTo>
                  <a:lnTo>
                    <a:pt x="1379574" y="527653"/>
                  </a:lnTo>
                  <a:lnTo>
                    <a:pt x="1350186" y="547469"/>
                  </a:lnTo>
                  <a:lnTo>
                    <a:pt x="1314196" y="554736"/>
                  </a:lnTo>
                  <a:lnTo>
                    <a:pt x="92456" y="554736"/>
                  </a:lnTo>
                  <a:lnTo>
                    <a:pt x="56465" y="547469"/>
                  </a:lnTo>
                  <a:lnTo>
                    <a:pt x="27077" y="527653"/>
                  </a:lnTo>
                  <a:lnTo>
                    <a:pt x="7264" y="498264"/>
                  </a:lnTo>
                  <a:lnTo>
                    <a:pt x="0" y="462280"/>
                  </a:lnTo>
                  <a:lnTo>
                    <a:pt x="0" y="92456"/>
                  </a:lnTo>
                  <a:close/>
                </a:path>
              </a:pathLst>
            </a:custGeom>
            <a:ln w="25146">
              <a:solidFill>
                <a:srgbClr val="4F612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8251825" y="4807788"/>
            <a:ext cx="511175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rgbClr val="10243E"/>
                </a:solidFill>
                <a:latin typeface="Calibri"/>
                <a:cs typeface="Calibri"/>
              </a:rPr>
              <a:t>c</a:t>
            </a:r>
            <a:r>
              <a:rPr sz="1600" spc="-5" dirty="0">
                <a:solidFill>
                  <a:srgbClr val="10243E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10243E"/>
                </a:solidFill>
                <a:latin typeface="Calibri"/>
                <a:cs typeface="Calibri"/>
              </a:rPr>
              <a:t>= </a:t>
            </a:r>
            <a:r>
              <a:rPr sz="1600" spc="-25" dirty="0">
                <a:solidFill>
                  <a:srgbClr val="10243E"/>
                </a:solidFill>
                <a:latin typeface="Calibri"/>
                <a:cs typeface="Calibri"/>
              </a:rPr>
              <a:t>30</a:t>
            </a:r>
            <a:endParaRPr sz="1600" dirty="0">
              <a:latin typeface="Calibri"/>
              <a:cs typeface="Calibri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4168775" y="1390167"/>
            <a:ext cx="2994025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Specific</a:t>
            </a:r>
            <a:r>
              <a:rPr sz="14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instances</a:t>
            </a:r>
            <a:r>
              <a:rPr sz="14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14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Mobile</a:t>
            </a:r>
            <a:r>
              <a:rPr sz="14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data</a:t>
            </a:r>
            <a:r>
              <a:rPr sz="14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-20" dirty="0">
                <a:solidFill>
                  <a:srgbClr val="FFFFFF"/>
                </a:solidFill>
                <a:latin typeface="Arial"/>
                <a:cs typeface="Arial"/>
              </a:rPr>
              <a:t>type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4378325" y="5696013"/>
            <a:ext cx="3013075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Specific</a:t>
            </a:r>
            <a:r>
              <a:rPr sz="14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instances</a:t>
            </a:r>
            <a:r>
              <a:rPr sz="14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14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integer</a:t>
            </a:r>
            <a:r>
              <a:rPr sz="14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data</a:t>
            </a:r>
            <a:r>
              <a:rPr sz="14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-20" dirty="0">
                <a:solidFill>
                  <a:srgbClr val="FFFFFF"/>
                </a:solidFill>
                <a:latin typeface="Arial"/>
                <a:cs typeface="Arial"/>
              </a:rPr>
              <a:t>type</a:t>
            </a:r>
            <a:endParaRPr sz="14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60944" y="221030"/>
            <a:ext cx="8264056" cy="659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Creating</a:t>
            </a:r>
            <a:r>
              <a:rPr spc="-30" dirty="0"/>
              <a:t> </a:t>
            </a:r>
            <a:r>
              <a:rPr dirty="0"/>
              <a:t>the</a:t>
            </a:r>
            <a:r>
              <a:rPr lang="en-IN" dirty="0"/>
              <a:t> </a:t>
            </a:r>
            <a:r>
              <a:rPr dirty="0"/>
              <a:t>first</a:t>
            </a:r>
            <a:r>
              <a:rPr spc="-15" dirty="0"/>
              <a:t> </a:t>
            </a:r>
            <a:r>
              <a:rPr spc="-20" dirty="0"/>
              <a:t>Class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679450" y="971562"/>
            <a:ext cx="4654550" cy="5878195"/>
            <a:chOff x="111252" y="971562"/>
            <a:chExt cx="4654550" cy="587819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1252" y="971562"/>
              <a:ext cx="4654296" cy="2302751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5676" y="1315973"/>
              <a:ext cx="3965448" cy="1613915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411101" y="1271396"/>
              <a:ext cx="4055110" cy="1703705"/>
            </a:xfrm>
            <a:custGeom>
              <a:avLst/>
              <a:gdLst/>
              <a:ahLst/>
              <a:cxnLst/>
              <a:rect l="l" t="t" r="r" b="b"/>
              <a:pathLst>
                <a:path w="4055110" h="1703705">
                  <a:moveTo>
                    <a:pt x="312686" y="0"/>
                  </a:moveTo>
                  <a:lnTo>
                    <a:pt x="4054729" y="0"/>
                  </a:lnTo>
                  <a:lnTo>
                    <a:pt x="4054729" y="1390561"/>
                  </a:lnTo>
                  <a:lnTo>
                    <a:pt x="4048315" y="1452854"/>
                  </a:lnTo>
                  <a:lnTo>
                    <a:pt x="4029773" y="1512925"/>
                  </a:lnTo>
                  <a:lnTo>
                    <a:pt x="4001262" y="1564957"/>
                  </a:lnTo>
                  <a:lnTo>
                    <a:pt x="3963263" y="1611782"/>
                  </a:lnTo>
                  <a:lnTo>
                    <a:pt x="3916438" y="1649780"/>
                  </a:lnTo>
                  <a:lnTo>
                    <a:pt x="3864406" y="1678292"/>
                  </a:lnTo>
                  <a:lnTo>
                    <a:pt x="3804335" y="1696834"/>
                  </a:lnTo>
                  <a:lnTo>
                    <a:pt x="3742042" y="1703247"/>
                  </a:lnTo>
                  <a:lnTo>
                    <a:pt x="0" y="1703247"/>
                  </a:lnTo>
                  <a:lnTo>
                    <a:pt x="0" y="312369"/>
                  </a:lnTo>
                  <a:lnTo>
                    <a:pt x="1778" y="281736"/>
                  </a:lnTo>
                  <a:lnTo>
                    <a:pt x="14236" y="220802"/>
                  </a:lnTo>
                  <a:lnTo>
                    <a:pt x="53568" y="138074"/>
                  </a:lnTo>
                  <a:lnTo>
                    <a:pt x="91897" y="91897"/>
                  </a:lnTo>
                  <a:lnTo>
                    <a:pt x="138061" y="53581"/>
                  </a:lnTo>
                  <a:lnTo>
                    <a:pt x="190703" y="24739"/>
                  </a:lnTo>
                  <a:lnTo>
                    <a:pt x="249974" y="6477"/>
                  </a:lnTo>
                  <a:lnTo>
                    <a:pt x="312686" y="0"/>
                  </a:lnTo>
                  <a:close/>
                </a:path>
              </a:pathLst>
            </a:custGeom>
            <a:ln w="8915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1264" y="3313950"/>
              <a:ext cx="2894812" cy="117041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5676" y="3658362"/>
              <a:ext cx="2205990" cy="481583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411097" y="3613784"/>
              <a:ext cx="2295525" cy="571500"/>
            </a:xfrm>
            <a:custGeom>
              <a:avLst/>
              <a:gdLst/>
              <a:ahLst/>
              <a:cxnLst/>
              <a:rect l="l" t="t" r="r" b="b"/>
              <a:pathLst>
                <a:path w="2295525" h="571500">
                  <a:moveTo>
                    <a:pt x="122974" y="0"/>
                  </a:moveTo>
                  <a:lnTo>
                    <a:pt x="2295385" y="0"/>
                  </a:lnTo>
                  <a:lnTo>
                    <a:pt x="2295385" y="448386"/>
                  </a:lnTo>
                  <a:lnTo>
                    <a:pt x="2285593" y="494830"/>
                  </a:lnTo>
                  <a:lnTo>
                    <a:pt x="2259101" y="534682"/>
                  </a:lnTo>
                  <a:lnTo>
                    <a:pt x="2219248" y="561174"/>
                  </a:lnTo>
                  <a:lnTo>
                    <a:pt x="2172804" y="570966"/>
                  </a:lnTo>
                  <a:lnTo>
                    <a:pt x="0" y="570966"/>
                  </a:lnTo>
                  <a:lnTo>
                    <a:pt x="0" y="122974"/>
                  </a:lnTo>
                  <a:lnTo>
                    <a:pt x="2247" y="99898"/>
                  </a:lnTo>
                  <a:lnTo>
                    <a:pt x="21577" y="54940"/>
                  </a:lnTo>
                  <a:lnTo>
                    <a:pt x="54940" y="21577"/>
                  </a:lnTo>
                  <a:lnTo>
                    <a:pt x="99898" y="2247"/>
                  </a:lnTo>
                  <a:lnTo>
                    <a:pt x="122974" y="0"/>
                  </a:lnTo>
                  <a:close/>
                </a:path>
              </a:pathLst>
            </a:custGeom>
            <a:ln w="8915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1264" y="4524768"/>
              <a:ext cx="3389363" cy="2324849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55676" y="4869179"/>
              <a:ext cx="2700528" cy="1636014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411096" y="4824603"/>
              <a:ext cx="2790190" cy="1725930"/>
            </a:xfrm>
            <a:custGeom>
              <a:avLst/>
              <a:gdLst/>
              <a:ahLst/>
              <a:cxnLst/>
              <a:rect l="l" t="t" r="r" b="b"/>
              <a:pathLst>
                <a:path w="2790190" h="1725929">
                  <a:moveTo>
                    <a:pt x="316357" y="0"/>
                  </a:moveTo>
                  <a:lnTo>
                    <a:pt x="2789885" y="0"/>
                  </a:lnTo>
                  <a:lnTo>
                    <a:pt x="2789885" y="1409509"/>
                  </a:lnTo>
                  <a:lnTo>
                    <a:pt x="2783509" y="1471841"/>
                  </a:lnTo>
                  <a:lnTo>
                    <a:pt x="2764650" y="1532509"/>
                  </a:lnTo>
                  <a:lnTo>
                    <a:pt x="2736062" y="1585607"/>
                  </a:lnTo>
                  <a:lnTo>
                    <a:pt x="2697213" y="1632788"/>
                  </a:lnTo>
                  <a:lnTo>
                    <a:pt x="2650032" y="1671637"/>
                  </a:lnTo>
                  <a:lnTo>
                    <a:pt x="2596934" y="1700237"/>
                  </a:lnTo>
                  <a:lnTo>
                    <a:pt x="2536253" y="1719097"/>
                  </a:lnTo>
                  <a:lnTo>
                    <a:pt x="2473934" y="1725472"/>
                  </a:lnTo>
                  <a:lnTo>
                    <a:pt x="0" y="1725472"/>
                  </a:lnTo>
                  <a:lnTo>
                    <a:pt x="0" y="316357"/>
                  </a:lnTo>
                  <a:lnTo>
                    <a:pt x="1778" y="285369"/>
                  </a:lnTo>
                  <a:lnTo>
                    <a:pt x="14262" y="223037"/>
                  </a:lnTo>
                  <a:lnTo>
                    <a:pt x="53949" y="139649"/>
                  </a:lnTo>
                  <a:lnTo>
                    <a:pt x="93116" y="93103"/>
                  </a:lnTo>
                  <a:lnTo>
                    <a:pt x="139649" y="53949"/>
                  </a:lnTo>
                  <a:lnTo>
                    <a:pt x="192963" y="25234"/>
                  </a:lnTo>
                  <a:lnTo>
                    <a:pt x="253682" y="6362"/>
                  </a:lnTo>
                  <a:lnTo>
                    <a:pt x="316357" y="0"/>
                  </a:lnTo>
                  <a:close/>
                </a:path>
              </a:pathLst>
            </a:custGeom>
            <a:ln w="8915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5455920" y="1997278"/>
            <a:ext cx="2087880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Creating</a:t>
            </a:r>
            <a:r>
              <a:rPr sz="1400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14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‘Phone’</a:t>
            </a:r>
            <a:r>
              <a:rPr sz="14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Arial"/>
                <a:cs typeface="Arial"/>
              </a:rPr>
              <a:t>class</a:t>
            </a:r>
            <a:endParaRPr sz="14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912041" y="3740069"/>
            <a:ext cx="2126615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spc="-10" dirty="0">
                <a:solidFill>
                  <a:srgbClr val="FFFFFF"/>
                </a:solidFill>
                <a:latin typeface="Arial"/>
                <a:cs typeface="Arial"/>
              </a:rPr>
              <a:t>Instantiating</a:t>
            </a:r>
            <a:r>
              <a:rPr sz="14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14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‘p1’</a:t>
            </a:r>
            <a:r>
              <a:rPr sz="1400" spc="-10" dirty="0">
                <a:solidFill>
                  <a:srgbClr val="FFFFFF"/>
                </a:solidFill>
                <a:latin typeface="Arial"/>
                <a:cs typeface="Arial"/>
              </a:rPr>
              <a:t> object</a:t>
            </a:r>
            <a:endParaRPr sz="14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955540" y="5482861"/>
            <a:ext cx="2588895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Invoking</a:t>
            </a:r>
            <a:r>
              <a:rPr sz="1400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methods</a:t>
            </a:r>
            <a:r>
              <a:rPr sz="1400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through</a:t>
            </a:r>
            <a:r>
              <a:rPr sz="1400" spc="-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Arial"/>
                <a:cs typeface="Arial"/>
              </a:rPr>
              <a:t>object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305</TotalTime>
  <Words>579</Words>
  <Application>Microsoft Office PowerPoint</Application>
  <PresentationFormat>Widescreen</PresentationFormat>
  <Paragraphs>119</Paragraphs>
  <Slides>24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Wingdings 3</vt:lpstr>
      <vt:lpstr>Arial</vt:lpstr>
      <vt:lpstr>Noto Sans Symbols</vt:lpstr>
      <vt:lpstr>Century Gothic</vt:lpstr>
      <vt:lpstr>Calibri</vt:lpstr>
      <vt:lpstr>Open Sans</vt:lpstr>
      <vt:lpstr>Ion</vt:lpstr>
      <vt:lpstr>Python Object Oriented Programming</vt:lpstr>
      <vt:lpstr>OOP</vt:lpstr>
      <vt:lpstr>Characteristics of OOPs </vt:lpstr>
      <vt:lpstr>Classes</vt:lpstr>
      <vt:lpstr>Class in Python</vt:lpstr>
      <vt:lpstr>Attributes and Methods</vt:lpstr>
      <vt:lpstr>Objects</vt:lpstr>
      <vt:lpstr>Objects in Python</vt:lpstr>
      <vt:lpstr>Creating the first Class</vt:lpstr>
      <vt:lpstr>Adding parameters to the class</vt:lpstr>
      <vt:lpstr>Creating a class with Constructor</vt:lpstr>
      <vt:lpstr>Instantiating Object</vt:lpstr>
      <vt:lpstr>Inheritance in Python</vt:lpstr>
      <vt:lpstr>Inheritance Example</vt:lpstr>
      <vt:lpstr>Inheritance Example</vt:lpstr>
      <vt:lpstr>Over-riding init method</vt:lpstr>
      <vt:lpstr>Types of Inheritance</vt:lpstr>
      <vt:lpstr>Multiple Inheritance</vt:lpstr>
      <vt:lpstr>Multiple Inheritance in Python</vt:lpstr>
      <vt:lpstr>Multiple Inheritance in Python</vt:lpstr>
      <vt:lpstr>Multi-Level Inheritance</vt:lpstr>
      <vt:lpstr>Multi-Level Inheritance in Python</vt:lpstr>
      <vt:lpstr>Multi-Level Inheritance in Python</vt:lpstr>
      <vt:lpstr>Definitions 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 Landscape  &amp; Python Basics</dc:title>
  <dc:creator>Bharani Akella</dc:creator>
  <cp:lastModifiedBy>AMAY SHARMA</cp:lastModifiedBy>
  <cp:revision>18</cp:revision>
  <dcterms:created xsi:type="dcterms:W3CDTF">2022-07-29T03:56:58Z</dcterms:created>
  <dcterms:modified xsi:type="dcterms:W3CDTF">2022-08-24T04:22:58Z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2021-04-30T00:00:00Z</vt:filetime>
  </property>
  <property fmtid="{D5CDD505-2E9C-101B-9397-08002B2CF9AE}" pid="3" name="Creator">
    <vt:lpwstr>Acrobat PDFMaker 21 for PowerPoint</vt:lpwstr>
  </property>
  <property fmtid="{D5CDD505-2E9C-101B-9397-08002B2CF9AE}" pid="4" name="LastSaved">
    <vt:filetime>2022-07-29T00:00:00Z</vt:filetime>
  </property>
</Properties>
</file>